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media/image8.png" ContentType="image/png"/>
  <Override PartName="/ppt/media/image9.png" ContentType="image/png"/>
  <Override PartName="/ppt/media/image7.jpeg" ContentType="image/jpeg"/>
  <Override PartName="/ppt/media/image2.png" ContentType="image/png"/>
  <Override PartName="/ppt/media/image6.jpeg" ContentType="image/jpeg"/>
  <Override PartName="/ppt/media/image1.png" ContentType="image/png"/>
  <Override PartName="/ppt/media/image3.jpeg" ContentType="image/jpeg"/>
  <Override PartName="/ppt/media/image4.jpeg" ContentType="image/jpeg"/>
  <Override PartName="/ppt/media/image5.jpeg" ContentType="image/jpeg"/>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2.xml" ContentType="application/vnd.openxmlformats-officedocument.theme+xml"/>
  <Override PartName="/ppt/theme/theme1.xml" ContentType="application/vnd.openxmlformats-officedocument.theme+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s/_rels/slide8.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p>
            <a:pPr algn="ctr"/>
            <a:endParaRPr b="0" lang="fr-FR" sz="4400" spc="-1" strike="noStrike">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3200" spc="-1" strike="noStrike">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p>
            <a:pPr algn="ctr"/>
            <a:endParaRPr b="0" lang="fr-FR" sz="4400" spc="-1" strike="noStrike">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fr-FR" sz="4400" spc="-1" strike="noStrike">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3200" spc="-1" strike="noStrike">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3200" spc="-1" strike="noStrike">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3200" spc="-1" strike="noStrike">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3200" spc="-1" strike="noStrike">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3200" spc="-1" strike="noStrike">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rIns="0" tIns="0" bIns="0" anchor="ctr"/>
          <a:p>
            <a:pPr algn="ctr"/>
            <a:endParaRPr b="0" lang="fr-FR" sz="4400" spc="-1" strike="noStrike">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rIns="0" tIns="0" bIns="0" anchor="ctr"/>
          <a:p>
            <a:pPr algn="ctr"/>
            <a:endParaRPr b="0" lang="fr-FR" sz="4400" spc="-1" strike="noStrike">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rIns="0" tIns="0" bIns="0" anchor="ctr"/>
          <a:p>
            <a:pPr algn="ctr"/>
            <a:endParaRPr b="0" lang="fr-FR" sz="4400" spc="-1" strike="noStrike">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rIns="0" tIns="0" bIns="0" anchor="ctr"/>
          <a:p>
            <a:pPr algn="ctr"/>
            <a:endParaRPr b="0" lang="fr-F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fr-FR" sz="4400" spc="-1" strike="noStrike">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p>
            <a:pPr algn="ctr"/>
            <a:endParaRPr b="0" lang="fr-FR" sz="4400" spc="-1" strike="noStrike">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p>
            <a:pPr algn="ctr"/>
            <a:endParaRPr b="0" lang="fr-FR" sz="4400" spc="-1" strike="noStrike">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rIns="0" tIns="0" bIns="0" anchor="ctr"/>
          <a:p>
            <a:pPr algn="ctr"/>
            <a:endParaRPr b="0" lang="fr-FR" sz="4400" spc="-1" strike="noStrike">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fr-FR" sz="4400" spc="-1" strike="noStrike">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rIns="0" tIns="0" bIns="0">
            <a:normAutofit/>
          </a:bodyPr>
          <a:p>
            <a:endParaRPr b="0" lang="fr-FR" sz="3200" spc="-1" strike="noStrike">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p>
            <a:pPr algn="ctr"/>
            <a:endParaRPr b="0" lang="fr-FR" sz="4400" spc="-1" strike="noStrike">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fr-FR" sz="4400" spc="-1" strike="noStrike">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rIns="0" tIns="0" bIns="0">
            <a:normAutofit/>
          </a:bodyPr>
          <a:p>
            <a:endParaRPr b="0" lang="fr-FR" sz="3200" spc="-1" strike="noStrike">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rIns="0" tIns="0" bIns="0">
            <a:normAutofit/>
          </a:bodyPr>
          <a:p>
            <a:endParaRPr b="0" lang="fr-FR" sz="3200" spc="-1" strike="noStrike">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rIns="0" tIns="0" bIns="0">
            <a:normAutofit/>
          </a:bodyPr>
          <a:p>
            <a:endParaRPr b="0" lang="fr-FR" sz="3200" spc="-1" strike="noStrike">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rIns="0" tIns="0" bIns="0">
            <a:normAutofit/>
          </a:bodyPr>
          <a:p>
            <a:endParaRPr b="0" lang="fr-FR" sz="3200" spc="-1" strike="noStrike">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rIns="0" tIns="0" bIns="0">
            <a:normAutofit/>
          </a:bodyPr>
          <a:p>
            <a:endParaRPr b="0" lang="fr-FR" sz="3200" spc="-1" strike="noStrike">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p>
            <a:pPr algn="ctr"/>
            <a:endParaRPr b="0" lang="fr-FR"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p>
            <a:pPr algn="ctr"/>
            <a:endParaRPr b="0" lang="fr-FR" sz="4400" spc="-1" strike="noStrike">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fr-F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fr-FR" sz="4400" spc="-1" strike="noStrike">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rIns="0" tIns="0" bIns="0">
            <a:normAutofit/>
          </a:bodyPr>
          <a:p>
            <a:endParaRPr b="0" lang="fr-FR" sz="3200" spc="-1" strike="noStrike">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p>
            <a:pPr algn="ctr"/>
            <a:endParaRPr b="0" lang="fr-FR" sz="4400" spc="-1" strike="noStrike">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normAutofit/>
          </a:bodyPr>
          <a:p>
            <a:endParaRPr b="0" lang="fr-FR" sz="3200" spc="-1" strike="noStrike">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normAutofit/>
          </a:bodyPr>
          <a:p>
            <a:endParaRPr b="0" lang="fr-F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fr-FR" sz="4400" spc="-1" strike="noStrike">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normAutofit/>
          </a:bodyPr>
          <a:p>
            <a:endParaRPr b="0" lang="fr-FR" sz="3200" spc="-1" strike="noStrike">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fr-FR" sz="3200" spc="-1" strike="noStrike">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normAutofit/>
          </a:bodyPr>
          <a:p>
            <a:endParaRPr b="0" lang="fr-F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62626">
            <a:alpha val="91000"/>
          </a:srgbClr>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p:spPr>
        <p:txBody>
          <a:bodyPr lIns="0" rIns="0" tIns="0" bIns="0" anchor="ctr"/>
          <a:p>
            <a:pPr algn="ctr"/>
            <a:r>
              <a:rPr b="0" lang="fr-FR" sz="4400" spc="-1" strike="noStrike">
                <a:latin typeface="Arial"/>
              </a:rPr>
              <a:t>Cliquez pour éditer le format du texte-titre</a:t>
            </a:r>
            <a:endParaRPr b="0" lang="fr-FR" sz="4400" spc="-1" strike="noStrike">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ffffff"/>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ffffff"/>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ffffff"/>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ffffff"/>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ffffff"/>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ffffff"/>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62626">
            <a:alpha val="91000"/>
          </a:srgbClr>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rIns="0" tIns="0" bIns="0" anchor="ctr"/>
          <a:p>
            <a:pPr algn="ctr"/>
            <a:r>
              <a:rPr b="0" lang="fr-FR" sz="4400" spc="-1" strike="noStrike">
                <a:latin typeface="Arial"/>
              </a:rPr>
              <a:t>Cliquez pour éditer le format du texte-titre</a:t>
            </a:r>
            <a:endParaRPr b="0" lang="fr-FR" sz="4400" spc="-1" strike="noStrike">
              <a:latin typeface="Arial"/>
            </a:endParaRPr>
          </a:p>
        </p:txBody>
      </p:sp>
      <p:sp>
        <p:nvSpPr>
          <p:cNvPr id="39"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ffffff"/>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ffffff"/>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ffffff"/>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ffffff"/>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ffffff"/>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ffffff"/>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hyperlink" Target="https://cache.media.education.gouv.fr/file/SPE8_MENJ_25_7_2019/65/0/spe266_annexe_1158650.pdf" TargetMode="External"/><Relationship Id="rId3" Type="http://schemas.openxmlformats.org/officeDocument/2006/relationships/hyperlink" Target="https://dgemc.ac-versailles.fr/" TargetMode="External"/><Relationship Id="rId4" Type="http://schemas.openxmlformats.org/officeDocument/2006/relationships/hyperlink" Target="https://cache.media.education.gouv.fr/file/SPE8_MENJ_25_7_2019/65/0/spe266_annexe_1158650.pdf" TargetMode="External"/><Relationship Id="rId5" Type="http://schemas.openxmlformats.org/officeDocument/2006/relationships/hyperlink" Target="https://dgemc.ac-versailles.fr/" TargetMode="External"/><Relationship Id="rId6"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CustomShape 1"/>
          <p:cNvSpPr/>
          <p:nvPr/>
        </p:nvSpPr>
        <p:spPr>
          <a:xfrm>
            <a:off x="0" y="0"/>
            <a:ext cx="12191040" cy="6856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77" name="CustomShape 2"/>
          <p:cNvSpPr/>
          <p:nvPr/>
        </p:nvSpPr>
        <p:spPr>
          <a:xfrm>
            <a:off x="518040" y="4343400"/>
            <a:ext cx="3996000" cy="238320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i="1" lang="fr-FR" sz="2500" spc="-1" strike="noStrike">
                <a:solidFill>
                  <a:srgbClr val="ffffff"/>
                </a:solidFill>
                <a:latin typeface="Calibri Light"/>
                <a:ea typeface="DejaVu Sans"/>
              </a:rPr>
              <a:t>DROIT ET GRANDS ENJEUX DU MONDE CONTEMPORAIN</a:t>
            </a:r>
            <a:br/>
            <a:r>
              <a:rPr b="0" i="1" lang="fr-FR" sz="2500" spc="-1" strike="noStrike">
                <a:solidFill>
                  <a:srgbClr val="ffffff"/>
                </a:solidFill>
                <a:latin typeface="Calibri Light"/>
                <a:ea typeface="DejaVu Sans"/>
              </a:rPr>
              <a:t>(DGEMC)</a:t>
            </a:r>
            <a:br/>
            <a:r>
              <a:rPr b="0" i="1" lang="fr-FR" sz="2000" spc="-1" strike="noStrike">
                <a:solidFill>
                  <a:srgbClr val="ffffff"/>
                </a:solidFill>
                <a:latin typeface="Calibri Light"/>
                <a:ea typeface="DejaVu Sans"/>
              </a:rPr>
              <a:t>Une option désormais ouverte à TOUS les élèves de terminale </a:t>
            </a:r>
            <a:endParaRPr b="0" lang="fr-FR" sz="2000" spc="-1" strike="noStrike">
              <a:latin typeface="Arial"/>
            </a:endParaRPr>
          </a:p>
        </p:txBody>
      </p:sp>
      <p:sp>
        <p:nvSpPr>
          <p:cNvPr id="78" name="CustomShape 3"/>
          <p:cNvSpPr/>
          <p:nvPr/>
        </p:nvSpPr>
        <p:spPr>
          <a:xfrm>
            <a:off x="0" y="0"/>
            <a:ext cx="12191040" cy="864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79" name="CustomShape 4"/>
          <p:cNvSpPr/>
          <p:nvPr/>
        </p:nvSpPr>
        <p:spPr>
          <a:xfrm>
            <a:off x="518040" y="0"/>
            <a:ext cx="11230560" cy="4587120"/>
          </a:xfrm>
          <a:prstGeom prst="rect">
            <a:avLst/>
          </a:prstGeom>
          <a:solidFill>
            <a:schemeClr val="bg1"/>
          </a:solidFill>
          <a:ln>
            <a:noFill/>
          </a:ln>
          <a:effectLst>
            <a:outerShdw algn="t" blurRad="139700" dir="5400000" dist="127000"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sp>
      <p:pic>
        <p:nvPicPr>
          <p:cNvPr id="80" name="Espace réservé du contenu 4" descr=""/>
          <p:cNvPicPr/>
          <p:nvPr/>
        </p:nvPicPr>
        <p:blipFill>
          <a:blip r:embed="rId1"/>
          <a:srcRect l="0" t="11642" r="0" b="9005"/>
          <a:stretch/>
        </p:blipFill>
        <p:spPr>
          <a:xfrm>
            <a:off x="959040" y="364320"/>
            <a:ext cx="10368720" cy="3866760"/>
          </a:xfrm>
          <a:prstGeom prst="rect">
            <a:avLst/>
          </a:prstGeom>
          <a:ln>
            <a:noFill/>
          </a:ln>
        </p:spPr>
      </p:pic>
      <p:sp>
        <p:nvSpPr>
          <p:cNvPr id="81" name="CustomShape 5"/>
          <p:cNvSpPr/>
          <p:nvPr/>
        </p:nvSpPr>
        <p:spPr>
          <a:xfrm flipH="1" rot="5400000">
            <a:off x="4000320" y="5662080"/>
            <a:ext cx="1461960" cy="44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82" name="CustomShape 6"/>
          <p:cNvSpPr/>
          <p:nvPr/>
        </p:nvSpPr>
        <p:spPr>
          <a:xfrm>
            <a:off x="5162760" y="3672000"/>
            <a:ext cx="6585840" cy="2767320"/>
          </a:xfrm>
          <a:prstGeom prst="rect">
            <a:avLst/>
          </a:prstGeom>
          <a:solidFill>
            <a:srgbClr val="404040">
              <a:alpha val="79000"/>
            </a:srgbClr>
          </a:solidFill>
          <a:ln>
            <a:noFill/>
          </a:ln>
        </p:spPr>
        <p:style>
          <a:lnRef idx="0"/>
          <a:fillRef idx="0"/>
          <a:effectRef idx="0"/>
          <a:fontRef idx="minor"/>
        </p:style>
        <p:txBody>
          <a:bodyPr lIns="90000" rIns="90000" tIns="45000" bIns="45000" anchor="ctr">
            <a:normAutofit/>
          </a:bodyPr>
          <a:p>
            <a:pPr>
              <a:lnSpc>
                <a:spcPct val="90000"/>
              </a:lnSpc>
              <a:spcBef>
                <a:spcPts val="1001"/>
              </a:spcBef>
            </a:pPr>
            <a:br/>
            <a:endParaRPr b="0" lang="fr-FR" sz="1800" spc="-1" strike="noStrike">
              <a:latin typeface="Arial"/>
            </a:endParaRPr>
          </a:p>
          <a:p>
            <a:pPr>
              <a:lnSpc>
                <a:spcPct val="90000"/>
              </a:lnSpc>
              <a:spcBef>
                <a:spcPts val="1001"/>
              </a:spcBef>
            </a:pPr>
            <a:r>
              <a:rPr b="0" i="1" lang="fr-FR" sz="2000" spc="-1" strike="noStrike">
                <a:solidFill>
                  <a:srgbClr val="ffc000"/>
                </a:solidFill>
                <a:latin typeface="Calibri"/>
                <a:ea typeface="DejaVu Sans"/>
              </a:rPr>
              <a:t>« On représente toujours la Justice avec un glaive et une balance. Je la munirais plutôt d'un miroir. Elle dit sans doute mieux que toute autre institution les profondes mutations et les soubresauts de notre société, sa fébrilité comme ses audaces. »</a:t>
            </a:r>
            <a:endParaRPr b="0" lang="fr-FR" sz="2000" spc="-1" strike="noStrike">
              <a:latin typeface="Arial"/>
            </a:endParaRPr>
          </a:p>
          <a:p>
            <a:pPr>
              <a:lnSpc>
                <a:spcPct val="90000"/>
              </a:lnSpc>
              <a:spcBef>
                <a:spcPts val="1001"/>
              </a:spcBef>
            </a:pPr>
            <a:r>
              <a:rPr b="0" lang="fr-FR" sz="2000" spc="-1" strike="noStrike">
                <a:solidFill>
                  <a:srgbClr val="ffc000"/>
                </a:solidFill>
                <a:latin typeface="Calibri"/>
                <a:ea typeface="DejaVu Sans"/>
              </a:rPr>
              <a:t>J.P. Rosenczveig</a:t>
            </a:r>
            <a:r>
              <a:rPr b="0" i="1" lang="fr-FR" sz="2000" spc="-1" strike="noStrike">
                <a:solidFill>
                  <a:srgbClr val="ffc000"/>
                </a:solidFill>
                <a:latin typeface="Calibri"/>
                <a:ea typeface="DejaVu Sans"/>
              </a:rPr>
              <a:t>, Rendre justice aux enfants</a:t>
            </a:r>
            <a:endParaRPr b="0" lang="fr-FR" sz="2000" spc="-1" strike="noStrike">
              <a:latin typeface="Arial"/>
            </a:endParaRPr>
          </a:p>
          <a:p>
            <a:pPr>
              <a:lnSpc>
                <a:spcPct val="90000"/>
              </a:lnSpc>
              <a:spcBef>
                <a:spcPts val="1001"/>
              </a:spcBef>
            </a:pPr>
            <a:endParaRPr b="0" lang="fr-FR" sz="2000" spc="-1" strike="noStrike">
              <a:latin typeface="Arial"/>
            </a:endParaRPr>
          </a:p>
          <a:p>
            <a:pPr>
              <a:lnSpc>
                <a:spcPct val="90000"/>
              </a:lnSpc>
              <a:spcBef>
                <a:spcPts val="1001"/>
              </a:spcBef>
            </a:pPr>
            <a:endParaRPr b="0" lang="fr-FR" sz="2000" spc="-1" strike="noStrike">
              <a:latin typeface="Arial"/>
            </a:endParaRPr>
          </a:p>
        </p:txBody>
      </p:sp>
    </p:spTree>
  </p:cSld>
  <p:transition spd="slow" advTm="6000">
    <p:random/>
  </p:transition>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CustomShape 1"/>
          <p:cNvSpPr/>
          <p:nvPr/>
        </p:nvSpPr>
        <p:spPr>
          <a:xfrm>
            <a:off x="838080" y="365040"/>
            <a:ext cx="10514520" cy="1324440"/>
          </a:xfrm>
          <a:prstGeom prst="rect">
            <a:avLst/>
          </a:prstGeom>
          <a:noFill/>
          <a:ln>
            <a:noFill/>
          </a:ln>
        </p:spPr>
        <p:style>
          <a:lnRef idx="0"/>
          <a:fillRef idx="0"/>
          <a:effectRef idx="0"/>
          <a:fontRef idx="minor"/>
        </p:style>
      </p:sp>
      <p:sp>
        <p:nvSpPr>
          <p:cNvPr id="84" name="CustomShape 2"/>
          <p:cNvSpPr/>
          <p:nvPr/>
        </p:nvSpPr>
        <p:spPr>
          <a:xfrm>
            <a:off x="838080" y="1825560"/>
            <a:ext cx="10514520" cy="4350240"/>
          </a:xfrm>
          <a:prstGeom prst="rect">
            <a:avLst/>
          </a:prstGeom>
          <a:noFill/>
          <a:ln>
            <a:noFill/>
          </a:ln>
        </p:spPr>
        <p:style>
          <a:lnRef idx="0"/>
          <a:fillRef idx="0"/>
          <a:effectRef idx="0"/>
          <a:fontRef idx="minor"/>
        </p:style>
      </p:sp>
      <p:pic>
        <p:nvPicPr>
          <p:cNvPr id="85" name="Image 4" descr=""/>
          <p:cNvPicPr/>
          <p:nvPr/>
        </p:nvPicPr>
        <p:blipFill>
          <a:blip r:embed="rId1"/>
          <a:stretch/>
        </p:blipFill>
        <p:spPr>
          <a:xfrm>
            <a:off x="304920" y="254160"/>
            <a:ext cx="10806480" cy="6348960"/>
          </a:xfrm>
          <a:prstGeom prst="rect">
            <a:avLst/>
          </a:prstGeom>
          <a:ln>
            <a:noFill/>
          </a:ln>
        </p:spPr>
      </p:pic>
      <p:sp>
        <p:nvSpPr>
          <p:cNvPr id="86" name="CustomShape 3"/>
          <p:cNvSpPr/>
          <p:nvPr/>
        </p:nvSpPr>
        <p:spPr>
          <a:xfrm>
            <a:off x="4978080" y="3526920"/>
            <a:ext cx="7212960" cy="3330000"/>
          </a:xfrm>
          <a:prstGeom prst="rect">
            <a:avLst/>
          </a:prstGeom>
          <a:solidFill>
            <a:schemeClr val="bg1">
              <a:lumMod val="75000"/>
              <a:lumOff val="25000"/>
              <a:alpha val="85000"/>
            </a:schemeClr>
          </a:solidFill>
          <a:ln>
            <a:round/>
          </a:ln>
          <a:effectLst>
            <a:outerShdw blurRad="40000" dir="5400000" dist="23000" rotWithShape="0">
              <a:srgbClr val="000000">
                <a:alpha val="35000"/>
              </a:srgbClr>
            </a:outerShdw>
          </a:effectLst>
        </p:spPr>
        <p:style>
          <a:lnRef idx="1">
            <a:schemeClr val="dk1"/>
          </a:lnRef>
          <a:fillRef idx="3">
            <a:schemeClr val="dk1"/>
          </a:fillRef>
          <a:effectRef idx="2">
            <a:schemeClr val="dk1"/>
          </a:effectRef>
          <a:fontRef idx="minor"/>
        </p:style>
        <p:txBody>
          <a:bodyPr lIns="90000" rIns="90000" tIns="45000" bIns="45000" anchor="ctr"/>
          <a:p>
            <a:pPr>
              <a:lnSpc>
                <a:spcPct val="100000"/>
              </a:lnSpc>
            </a:pPr>
            <a:r>
              <a:rPr b="1" lang="fr-FR" sz="2400" spc="-1" strike="noStrike">
                <a:solidFill>
                  <a:srgbClr val="ffffff"/>
                </a:solidFill>
                <a:latin typeface="Calibri"/>
                <a:ea typeface="DejaVu Sans"/>
              </a:rPr>
              <a:t>Le droit est le grand absent des matières enseignées au lycée et pourtant, de la naissance à la fin de vie, en passant par le travail, la vie de famille, l’héritage... les normes juridiques structurent nos vies.</a:t>
            </a:r>
            <a:br/>
            <a:r>
              <a:rPr b="1" lang="fr-FR" sz="2400" spc="-1" strike="noStrike">
                <a:solidFill>
                  <a:srgbClr val="ffc000"/>
                </a:solidFill>
                <a:latin typeface="Calibri"/>
                <a:ea typeface="DejaVu Sans"/>
              </a:rPr>
              <a:t>Nul n’est censé ignorer la loi. Vraiment ?</a:t>
            </a:r>
            <a:endParaRPr b="0" lang="fr-FR" sz="2400" spc="-1" strike="noStrike">
              <a:latin typeface="Arial"/>
            </a:endParaRPr>
          </a:p>
        </p:txBody>
      </p:sp>
    </p:spTree>
  </p:cSld>
  <p:transition spd="slow" advTm="6000">
    <p:random/>
  </p:transition>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CustomShape 1"/>
          <p:cNvSpPr/>
          <p:nvPr/>
        </p:nvSpPr>
        <p:spPr>
          <a:xfrm>
            <a:off x="0" y="0"/>
            <a:ext cx="12191040" cy="685692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p:style>
      </p:sp>
      <p:pic>
        <p:nvPicPr>
          <p:cNvPr id="88" name="Image 5" descr=""/>
          <p:cNvPicPr/>
          <p:nvPr/>
        </p:nvPicPr>
        <p:blipFill>
          <a:blip r:embed="rId1"/>
          <a:stretch/>
        </p:blipFill>
        <p:spPr>
          <a:xfrm>
            <a:off x="0" y="0"/>
            <a:ext cx="12191040" cy="6856920"/>
          </a:xfrm>
          <a:prstGeom prst="rect">
            <a:avLst/>
          </a:prstGeom>
          <a:ln>
            <a:noFill/>
          </a:ln>
        </p:spPr>
      </p:pic>
      <p:sp>
        <p:nvSpPr>
          <p:cNvPr id="89" name="CustomShape 2"/>
          <p:cNvSpPr/>
          <p:nvPr/>
        </p:nvSpPr>
        <p:spPr>
          <a:xfrm>
            <a:off x="838080" y="1065960"/>
            <a:ext cx="3312000" cy="472536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fr-FR" sz="4000" spc="-1" strike="noStrike">
                <a:solidFill>
                  <a:srgbClr val="ffffff"/>
                </a:solidFill>
                <a:latin typeface="Calibri Light"/>
                <a:ea typeface="DejaVu Sans"/>
              </a:rPr>
              <a:t>Les objectifs de cette option en terminale</a:t>
            </a:r>
            <a:br/>
            <a:endParaRPr b="0" lang="fr-FR" sz="4000" spc="-1" strike="noStrike">
              <a:latin typeface="Arial"/>
            </a:endParaRPr>
          </a:p>
        </p:txBody>
      </p:sp>
      <p:sp>
        <p:nvSpPr>
          <p:cNvPr id="90" name="Line 3"/>
          <p:cNvSpPr/>
          <p:nvPr/>
        </p:nvSpPr>
        <p:spPr>
          <a:xfrm>
            <a:off x="4653360" y="2286000"/>
            <a:ext cx="360" cy="2286000"/>
          </a:xfrm>
          <a:prstGeom prst="line">
            <a:avLst/>
          </a:prstGeom>
          <a:ln w="15840">
            <a:solidFill>
              <a:srgbClr val="ffffff"/>
            </a:solidFill>
            <a:round/>
          </a:ln>
        </p:spPr>
        <p:style>
          <a:lnRef idx="1">
            <a:schemeClr val="accent1"/>
          </a:lnRef>
          <a:fillRef idx="0">
            <a:schemeClr val="accent1"/>
          </a:fillRef>
          <a:effectRef idx="0">
            <a:schemeClr val="accent1"/>
          </a:effectRef>
          <a:fontRef idx="minor"/>
        </p:style>
      </p:sp>
      <p:grpSp>
        <p:nvGrpSpPr>
          <p:cNvPr id="91" name="Group 4"/>
          <p:cNvGrpSpPr/>
          <p:nvPr/>
        </p:nvGrpSpPr>
        <p:grpSpPr>
          <a:xfrm>
            <a:off x="5155200" y="1068120"/>
            <a:ext cx="5744520" cy="4720680"/>
            <a:chOff x="5155200" y="1068120"/>
            <a:chExt cx="5744520" cy="4720680"/>
          </a:xfrm>
        </p:grpSpPr>
        <p:sp>
          <p:nvSpPr>
            <p:cNvPr id="92" name="Line 5"/>
            <p:cNvSpPr/>
            <p:nvPr/>
          </p:nvSpPr>
          <p:spPr>
            <a:xfrm>
              <a:off x="5155200" y="1068120"/>
              <a:ext cx="5744520" cy="360"/>
            </a:xfrm>
            <a:prstGeom prst="line">
              <a:avLst/>
            </a:prstGeom>
            <a:ln>
              <a:solidFill>
                <a:schemeClr val="accent2">
                  <a:hueOff val="0"/>
                  <a:satOff val="0"/>
                  <a:lumOff val="0"/>
                  <a:alphaOff val="0"/>
                </a:schemeClr>
              </a:solidFill>
              <a:round/>
            </a:ln>
          </p:spPr>
          <p:style>
            <a:lnRef idx="2"/>
            <a:fillRef idx="0"/>
            <a:effectRef idx="0"/>
            <a:fontRef idx="minor"/>
          </p:style>
        </p:sp>
        <p:sp>
          <p:nvSpPr>
            <p:cNvPr id="93" name="CustomShape 6"/>
            <p:cNvSpPr/>
            <p:nvPr/>
          </p:nvSpPr>
          <p:spPr>
            <a:xfrm>
              <a:off x="5155200" y="1068120"/>
              <a:ext cx="5743440" cy="1572840"/>
            </a:xfrm>
            <a:prstGeom prst="rect">
              <a:avLst/>
            </a:prstGeom>
            <a:noFill/>
            <a:ln>
              <a:noFill/>
            </a:ln>
          </p:spPr>
          <p:style>
            <a:lnRef idx="0"/>
            <a:fillRef idx="0"/>
            <a:effectRef idx="0"/>
            <a:fontRef idx="minor"/>
          </p:style>
          <p:txBody>
            <a:bodyPr lIns="118080" rIns="118080" tIns="118080" bIns="118080"/>
            <a:p>
              <a:pPr>
                <a:lnSpc>
                  <a:spcPct val="90000"/>
                </a:lnSpc>
                <a:spcAft>
                  <a:spcPts val="1086"/>
                </a:spcAft>
              </a:pPr>
              <a:r>
                <a:rPr b="1" lang="fr-FR" sz="3100" spc="-1" strike="noStrike">
                  <a:solidFill>
                    <a:srgbClr val="ffc000"/>
                  </a:solidFill>
                  <a:latin typeface="Calibri"/>
                  <a:ea typeface="DejaVu Sans"/>
                </a:rPr>
                <a:t>Comprendre les enjeux du monde contemporain par le droit</a:t>
              </a:r>
              <a:endParaRPr b="0" lang="fr-FR" sz="3100" spc="-1" strike="noStrike">
                <a:latin typeface="Arial"/>
              </a:endParaRPr>
            </a:p>
          </p:txBody>
        </p:sp>
        <p:sp>
          <p:nvSpPr>
            <p:cNvPr id="94" name="Line 7"/>
            <p:cNvSpPr/>
            <p:nvPr/>
          </p:nvSpPr>
          <p:spPr>
            <a:xfrm>
              <a:off x="5155200" y="2642040"/>
              <a:ext cx="5744520" cy="360"/>
            </a:xfrm>
            <a:prstGeom prst="line">
              <a:avLst/>
            </a:prstGeom>
            <a:ln>
              <a:solidFill>
                <a:schemeClr val="accent3">
                  <a:hueOff val="0"/>
                  <a:satOff val="0"/>
                  <a:lumOff val="0"/>
                  <a:alphaOff val="0"/>
                </a:schemeClr>
              </a:solidFill>
              <a:round/>
            </a:ln>
          </p:spPr>
          <p:style>
            <a:lnRef idx="2"/>
            <a:fillRef idx="0"/>
            <a:effectRef idx="0"/>
            <a:fontRef idx="minor"/>
          </p:style>
        </p:sp>
        <p:sp>
          <p:nvSpPr>
            <p:cNvPr id="95" name="CustomShape 8"/>
            <p:cNvSpPr/>
            <p:nvPr/>
          </p:nvSpPr>
          <p:spPr>
            <a:xfrm>
              <a:off x="5155200" y="2642040"/>
              <a:ext cx="5743440" cy="1572840"/>
            </a:xfrm>
            <a:prstGeom prst="rect">
              <a:avLst/>
            </a:prstGeom>
            <a:noFill/>
            <a:ln>
              <a:noFill/>
            </a:ln>
          </p:spPr>
          <p:style>
            <a:lnRef idx="0"/>
            <a:fillRef idx="0"/>
            <a:effectRef idx="0"/>
            <a:fontRef idx="minor"/>
          </p:style>
          <p:txBody>
            <a:bodyPr lIns="118080" rIns="118080" tIns="118080" bIns="118080"/>
            <a:p>
              <a:pPr>
                <a:lnSpc>
                  <a:spcPct val="90000"/>
                </a:lnSpc>
                <a:spcAft>
                  <a:spcPts val="1086"/>
                </a:spcAft>
              </a:pPr>
              <a:r>
                <a:rPr b="1" lang="fr-FR" sz="3100" spc="-1" strike="noStrike">
                  <a:solidFill>
                    <a:srgbClr val="ffc000"/>
                  </a:solidFill>
                  <a:latin typeface="Calibri"/>
                  <a:ea typeface="DejaVu Sans"/>
                </a:rPr>
                <a:t>Se faire une juste représentation du droit et de ses métiers</a:t>
              </a:r>
              <a:endParaRPr b="0" lang="fr-FR" sz="3100" spc="-1" strike="noStrike">
                <a:latin typeface="Arial"/>
              </a:endParaRPr>
            </a:p>
          </p:txBody>
        </p:sp>
        <p:sp>
          <p:nvSpPr>
            <p:cNvPr id="96" name="Line 9"/>
            <p:cNvSpPr/>
            <p:nvPr/>
          </p:nvSpPr>
          <p:spPr>
            <a:xfrm>
              <a:off x="5155200" y="4215600"/>
              <a:ext cx="5744520" cy="360"/>
            </a:xfrm>
            <a:prstGeom prst="line">
              <a:avLst/>
            </a:prstGeom>
            <a:ln>
              <a:solidFill>
                <a:schemeClr val="accent4">
                  <a:hueOff val="0"/>
                  <a:satOff val="0"/>
                  <a:lumOff val="0"/>
                  <a:alphaOff val="0"/>
                </a:schemeClr>
              </a:solidFill>
              <a:round/>
            </a:ln>
          </p:spPr>
          <p:style>
            <a:lnRef idx="2"/>
            <a:fillRef idx="0"/>
            <a:effectRef idx="0"/>
            <a:fontRef idx="minor"/>
          </p:style>
        </p:sp>
        <p:sp>
          <p:nvSpPr>
            <p:cNvPr id="97" name="CustomShape 10"/>
            <p:cNvSpPr/>
            <p:nvPr/>
          </p:nvSpPr>
          <p:spPr>
            <a:xfrm>
              <a:off x="5155200" y="4215960"/>
              <a:ext cx="5743440" cy="1572840"/>
            </a:xfrm>
            <a:prstGeom prst="rect">
              <a:avLst/>
            </a:prstGeom>
            <a:noFill/>
            <a:ln>
              <a:noFill/>
            </a:ln>
          </p:spPr>
          <p:style>
            <a:lnRef idx="0"/>
            <a:fillRef idx="0"/>
            <a:effectRef idx="0"/>
            <a:fontRef idx="minor"/>
          </p:style>
          <p:txBody>
            <a:bodyPr lIns="118080" rIns="118080" tIns="118080" bIns="118080"/>
            <a:p>
              <a:pPr>
                <a:lnSpc>
                  <a:spcPct val="90000"/>
                </a:lnSpc>
                <a:spcAft>
                  <a:spcPts val="1086"/>
                </a:spcAft>
              </a:pPr>
              <a:r>
                <a:rPr b="1" lang="fr-FR" sz="3100" spc="-1" strike="noStrike">
                  <a:solidFill>
                    <a:srgbClr val="ffc000"/>
                  </a:solidFill>
                  <a:latin typeface="Calibri"/>
                  <a:ea typeface="DejaVu Sans"/>
                </a:rPr>
                <a:t>Consolider sa culture générale en vue de la poursuite d’études</a:t>
              </a:r>
              <a:endParaRPr b="0" lang="fr-FR" sz="3100" spc="-1" strike="noStrike">
                <a:latin typeface="Arial"/>
              </a:endParaRPr>
            </a:p>
          </p:txBody>
        </p:sp>
      </p:grpSp>
      <p:grpSp>
        <p:nvGrpSpPr>
          <p:cNvPr id="98" name="Group 11"/>
          <p:cNvGrpSpPr/>
          <p:nvPr/>
        </p:nvGrpSpPr>
        <p:grpSpPr>
          <a:xfrm>
            <a:off x="0" y="0"/>
            <a:ext cx="36000" cy="36000"/>
            <a:chOff x="0" y="0"/>
            <a:chExt cx="36000" cy="36000"/>
          </a:xfrm>
        </p:grpSpPr>
      </p:grpSp>
    </p:spTree>
  </p:cSld>
  <p:transition spd="slow" advTm="6000">
    <p:random/>
  </p:transition>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alpha val="77000"/>
          </a:srgbClr>
        </a:solidFill>
      </p:bgPr>
    </p:bg>
    <p:spTree>
      <p:nvGrpSpPr>
        <p:cNvPr id="1" name=""/>
        <p:cNvGrpSpPr/>
        <p:nvPr/>
      </p:nvGrpSpPr>
      <p:grpSpPr>
        <a:xfrm>
          <a:off x="0" y="0"/>
          <a:ext cx="0" cy="0"/>
          <a:chOff x="0" y="0"/>
          <a:chExt cx="0" cy="0"/>
        </a:xfrm>
      </p:grpSpPr>
      <p:sp>
        <p:nvSpPr>
          <p:cNvPr id="99" name="CustomShape 1"/>
          <p:cNvSpPr/>
          <p:nvPr/>
        </p:nvSpPr>
        <p:spPr>
          <a:xfrm>
            <a:off x="327600" y="4572000"/>
            <a:ext cx="7057080" cy="1963080"/>
          </a:xfrm>
          <a:prstGeom prst="rect">
            <a:avLst/>
          </a:prstGeom>
          <a:solidFill>
            <a:srgbClr val="537091"/>
          </a:solidFill>
          <a:ln>
            <a:noFill/>
          </a:ln>
        </p:spPr>
        <p:style>
          <a:lnRef idx="2">
            <a:schemeClr val="accent1">
              <a:shade val="50000"/>
            </a:schemeClr>
          </a:lnRef>
          <a:fillRef idx="1">
            <a:schemeClr val="accent1"/>
          </a:fillRef>
          <a:effectRef idx="0">
            <a:schemeClr val="accent1"/>
          </a:effectRef>
          <a:fontRef idx="minor"/>
        </p:style>
      </p:sp>
      <p:sp>
        <p:nvSpPr>
          <p:cNvPr id="100" name="CustomShape 2"/>
          <p:cNvSpPr/>
          <p:nvPr/>
        </p:nvSpPr>
        <p:spPr>
          <a:xfrm>
            <a:off x="524160" y="4767120"/>
            <a:ext cx="6593040" cy="1623960"/>
          </a:xfrm>
          <a:prstGeom prst="rect">
            <a:avLst/>
          </a:prstGeom>
          <a:noFill/>
          <a:ln>
            <a:noFill/>
          </a:ln>
        </p:spPr>
        <p:style>
          <a:lnRef idx="0"/>
          <a:fillRef idx="0"/>
          <a:effectRef idx="0"/>
          <a:fontRef idx="minor"/>
        </p:style>
        <p:txBody>
          <a:bodyPr lIns="90000" rIns="90000" tIns="45000" bIns="45000" anchor="ctr">
            <a:normAutofit/>
          </a:bodyPr>
          <a:p>
            <a:pPr algn="r">
              <a:lnSpc>
                <a:spcPct val="90000"/>
              </a:lnSpc>
            </a:pPr>
            <a:r>
              <a:rPr b="1" lang="fr-FR" sz="3400" spc="-1" strike="noStrike">
                <a:solidFill>
                  <a:srgbClr val="ffffff"/>
                </a:solidFill>
                <a:latin typeface="Calibri Light"/>
                <a:ea typeface="DejaVu Sans"/>
              </a:rPr>
              <a:t>Comprendre les enjeux du monde contemporain par le prisme du droit</a:t>
            </a:r>
            <a:br/>
            <a:endParaRPr b="0" lang="fr-FR" sz="3400" spc="-1" strike="noStrike">
              <a:latin typeface="Arial"/>
            </a:endParaRPr>
          </a:p>
        </p:txBody>
      </p:sp>
      <p:pic>
        <p:nvPicPr>
          <p:cNvPr id="101" name="Image 8" descr=""/>
          <p:cNvPicPr/>
          <p:nvPr/>
        </p:nvPicPr>
        <p:blipFill>
          <a:blip r:embed="rId1"/>
          <a:srcRect l="0" t="0" r="2903" b="0"/>
          <a:stretch/>
        </p:blipFill>
        <p:spPr>
          <a:xfrm>
            <a:off x="327600" y="321840"/>
            <a:ext cx="7057080" cy="4106160"/>
          </a:xfrm>
          <a:prstGeom prst="rect">
            <a:avLst/>
          </a:prstGeom>
          <a:ln>
            <a:noFill/>
          </a:ln>
        </p:spPr>
      </p:pic>
      <p:sp>
        <p:nvSpPr>
          <p:cNvPr id="102" name="CustomShape 3"/>
          <p:cNvSpPr/>
          <p:nvPr/>
        </p:nvSpPr>
        <p:spPr>
          <a:xfrm>
            <a:off x="7534800" y="321840"/>
            <a:ext cx="4334400" cy="62136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103" name="CustomShape 4"/>
          <p:cNvSpPr/>
          <p:nvPr/>
        </p:nvSpPr>
        <p:spPr>
          <a:xfrm>
            <a:off x="8029440" y="917640"/>
            <a:ext cx="3423600" cy="4851360"/>
          </a:xfrm>
          <a:prstGeom prst="rect">
            <a:avLst/>
          </a:prstGeom>
          <a:noFill/>
          <a:ln>
            <a:noFill/>
          </a:ln>
        </p:spPr>
        <p:style>
          <a:lnRef idx="0"/>
          <a:fillRef idx="0"/>
          <a:effectRef idx="0"/>
          <a:fontRef idx="minor"/>
        </p:style>
        <p:txBody>
          <a:bodyPr lIns="90000" rIns="90000" tIns="45000" bIns="45000" anchor="ctr">
            <a:normAutofit/>
          </a:bodyPr>
          <a:p>
            <a:pPr>
              <a:lnSpc>
                <a:spcPct val="90000"/>
              </a:lnSpc>
              <a:spcBef>
                <a:spcPts val="1001"/>
              </a:spcBef>
            </a:pPr>
            <a:r>
              <a:rPr b="0" lang="fr-FR" sz="1700" spc="-1" strike="noStrike">
                <a:solidFill>
                  <a:srgbClr val="ffffff"/>
                </a:solidFill>
                <a:latin typeface="Calibri"/>
                <a:ea typeface="DejaVu Sans"/>
              </a:rPr>
              <a:t>Le droit enrichit notre compréhension des grandes questions qui animent le débat public et dont se saisissent d’une autre façon les disciplines enseignées au lycée (philosophie, économie, histoire- géographie...)</a:t>
            </a:r>
            <a:endParaRPr b="0" lang="fr-FR" sz="1700" spc="-1" strike="noStrike">
              <a:latin typeface="Arial"/>
            </a:endParaRPr>
          </a:p>
          <a:p>
            <a:pPr>
              <a:lnSpc>
                <a:spcPct val="90000"/>
              </a:lnSpc>
              <a:spcBef>
                <a:spcPts val="1001"/>
              </a:spcBef>
            </a:pPr>
            <a:r>
              <a:rPr b="0" lang="fr-FR" sz="1700" spc="-1" strike="noStrike">
                <a:solidFill>
                  <a:srgbClr val="ffffff"/>
                </a:solidFill>
                <a:latin typeface="Calibri"/>
                <a:ea typeface="DejaVu Sans"/>
              </a:rPr>
              <a:t>Par exemple :</a:t>
            </a:r>
            <a:endParaRPr b="0" lang="fr-FR" sz="1700" spc="-1" strike="noStrike">
              <a:latin typeface="Arial"/>
            </a:endParaRPr>
          </a:p>
          <a:p>
            <a:pPr marL="343080" indent="-227520">
              <a:lnSpc>
                <a:spcPct val="90000"/>
              </a:lnSpc>
              <a:spcBef>
                <a:spcPts val="1001"/>
              </a:spcBef>
              <a:buClr>
                <a:srgbClr val="ffffff"/>
              </a:buClr>
              <a:buFont typeface="Arial"/>
              <a:buChar char="•"/>
            </a:pPr>
            <a:r>
              <a:rPr b="0" lang="fr-FR" sz="1700" spc="-1" strike="noStrike">
                <a:solidFill>
                  <a:srgbClr val="ffffff"/>
                </a:solidFill>
                <a:latin typeface="Calibri"/>
                <a:ea typeface="DejaVu Sans"/>
              </a:rPr>
              <a:t>Le droit permet-il de lutter efficacement contre les discriminations ?</a:t>
            </a:r>
            <a:endParaRPr b="0" lang="fr-FR" sz="1700" spc="-1" strike="noStrike">
              <a:latin typeface="Arial"/>
            </a:endParaRPr>
          </a:p>
          <a:p>
            <a:pPr marL="343080" indent="-227520">
              <a:lnSpc>
                <a:spcPct val="90000"/>
              </a:lnSpc>
              <a:spcBef>
                <a:spcPts val="1001"/>
              </a:spcBef>
              <a:buClr>
                <a:srgbClr val="ffffff"/>
              </a:buClr>
              <a:buFont typeface="Arial"/>
              <a:buChar char="•"/>
            </a:pPr>
            <a:r>
              <a:rPr b="0" lang="fr-FR" sz="1700" spc="-1" strike="noStrike">
                <a:solidFill>
                  <a:srgbClr val="ffffff"/>
                </a:solidFill>
                <a:latin typeface="Calibri"/>
                <a:ea typeface="DejaVu Sans"/>
              </a:rPr>
              <a:t>L’absence de consentement est-il un critère suffisant en matière de violences sexuelles ?</a:t>
            </a:r>
            <a:endParaRPr b="0" lang="fr-FR" sz="1700" spc="-1" strike="noStrike">
              <a:latin typeface="Arial"/>
            </a:endParaRPr>
          </a:p>
          <a:p>
            <a:pPr marL="343080" indent="-227520">
              <a:lnSpc>
                <a:spcPct val="90000"/>
              </a:lnSpc>
              <a:spcBef>
                <a:spcPts val="1001"/>
              </a:spcBef>
              <a:buClr>
                <a:srgbClr val="ffffff"/>
              </a:buClr>
              <a:buFont typeface="Arial"/>
              <a:buChar char="•"/>
            </a:pPr>
            <a:r>
              <a:rPr b="0" lang="fr-FR" sz="1700" spc="-1" strike="noStrike">
                <a:solidFill>
                  <a:srgbClr val="ffffff"/>
                </a:solidFill>
                <a:latin typeface="Calibri"/>
                <a:ea typeface="DejaVu Sans"/>
              </a:rPr>
              <a:t>Le droit peut-il contraindre les États en matière de préservation de l’environnement ?</a:t>
            </a:r>
            <a:endParaRPr b="0" lang="fr-FR" sz="1700" spc="-1" strike="noStrike">
              <a:latin typeface="Arial"/>
            </a:endParaRPr>
          </a:p>
          <a:p>
            <a:pPr>
              <a:lnSpc>
                <a:spcPct val="90000"/>
              </a:lnSpc>
              <a:spcBef>
                <a:spcPts val="1001"/>
              </a:spcBef>
            </a:pPr>
            <a:r>
              <a:rPr b="0" lang="fr-FR" sz="1700" spc="-1" strike="noStrike">
                <a:solidFill>
                  <a:srgbClr val="ffffff"/>
                </a:solidFill>
                <a:latin typeface="Calibri"/>
                <a:ea typeface="DejaVu Sans"/>
              </a:rPr>
              <a:t>L’option DGEMC a pour but de donner aux élèves les moyens d’une réflexion instruite et argumentée.</a:t>
            </a:r>
            <a:endParaRPr b="0" lang="fr-FR" sz="1700" spc="-1" strike="noStrike">
              <a:latin typeface="Arial"/>
            </a:endParaRPr>
          </a:p>
          <a:p>
            <a:pPr>
              <a:lnSpc>
                <a:spcPct val="90000"/>
              </a:lnSpc>
              <a:spcBef>
                <a:spcPts val="1001"/>
              </a:spcBef>
            </a:pPr>
            <a:endParaRPr b="0" lang="fr-FR" sz="1700" spc="-1" strike="noStrike">
              <a:latin typeface="Arial"/>
            </a:endParaRPr>
          </a:p>
        </p:txBody>
      </p:sp>
    </p:spTree>
  </p:cSld>
  <p:transition spd="slow" advTm="6000">
    <p:random/>
  </p:transition>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alpha val="77000"/>
          </a:srgbClr>
        </a:solidFill>
      </p:bgPr>
    </p:bg>
    <p:spTree>
      <p:nvGrpSpPr>
        <p:cNvPr id="1" name=""/>
        <p:cNvGrpSpPr/>
        <p:nvPr/>
      </p:nvGrpSpPr>
      <p:grpSpPr>
        <a:xfrm>
          <a:off x="0" y="0"/>
          <a:ext cx="0" cy="0"/>
          <a:chOff x="0" y="0"/>
          <a:chExt cx="0" cy="0"/>
        </a:xfrm>
      </p:grpSpPr>
      <p:sp>
        <p:nvSpPr>
          <p:cNvPr id="104" name="CustomShape 1"/>
          <p:cNvSpPr/>
          <p:nvPr/>
        </p:nvSpPr>
        <p:spPr>
          <a:xfrm>
            <a:off x="327600" y="4572000"/>
            <a:ext cx="7057080" cy="1963080"/>
          </a:xfrm>
          <a:prstGeom prst="rect">
            <a:avLst/>
          </a:prstGeom>
          <a:solidFill>
            <a:srgbClr val="5d454c"/>
          </a:solidFill>
          <a:ln>
            <a:noFill/>
          </a:ln>
        </p:spPr>
        <p:style>
          <a:lnRef idx="2">
            <a:schemeClr val="accent1">
              <a:shade val="50000"/>
            </a:schemeClr>
          </a:lnRef>
          <a:fillRef idx="1">
            <a:schemeClr val="accent1"/>
          </a:fillRef>
          <a:effectRef idx="0">
            <a:schemeClr val="accent1"/>
          </a:effectRef>
          <a:fontRef idx="minor"/>
        </p:style>
      </p:sp>
      <p:sp>
        <p:nvSpPr>
          <p:cNvPr id="105" name="CustomShape 2"/>
          <p:cNvSpPr/>
          <p:nvPr/>
        </p:nvSpPr>
        <p:spPr>
          <a:xfrm>
            <a:off x="524160" y="4767120"/>
            <a:ext cx="6593040" cy="1623960"/>
          </a:xfrm>
          <a:prstGeom prst="rect">
            <a:avLst/>
          </a:prstGeom>
          <a:noFill/>
          <a:ln>
            <a:noFill/>
          </a:ln>
        </p:spPr>
        <p:style>
          <a:lnRef idx="0"/>
          <a:fillRef idx="0"/>
          <a:effectRef idx="0"/>
          <a:fontRef idx="minor"/>
        </p:style>
        <p:txBody>
          <a:bodyPr lIns="90000" rIns="90000" tIns="45000" bIns="45000" anchor="ctr">
            <a:normAutofit/>
          </a:bodyPr>
          <a:p>
            <a:pPr algn="r">
              <a:lnSpc>
                <a:spcPct val="90000"/>
              </a:lnSpc>
            </a:pPr>
            <a:r>
              <a:rPr b="1" lang="fr-FR" sz="3700" spc="-1" strike="noStrike">
                <a:solidFill>
                  <a:srgbClr val="ffffff"/>
                </a:solidFill>
                <a:latin typeface="Calibri Light"/>
                <a:ea typeface="DejaVu Sans"/>
              </a:rPr>
              <a:t>Se faire une juste représentation du droit et de ses métiers</a:t>
            </a:r>
            <a:br/>
            <a:endParaRPr b="0" lang="fr-FR" sz="3700" spc="-1" strike="noStrike">
              <a:latin typeface="Arial"/>
            </a:endParaRPr>
          </a:p>
        </p:txBody>
      </p:sp>
      <p:pic>
        <p:nvPicPr>
          <p:cNvPr id="106" name="Image 6" descr=""/>
          <p:cNvPicPr/>
          <p:nvPr/>
        </p:nvPicPr>
        <p:blipFill>
          <a:blip r:embed="rId1"/>
          <a:srcRect l="0" t="2537" r="0" b="9964"/>
          <a:stretch/>
        </p:blipFill>
        <p:spPr>
          <a:xfrm>
            <a:off x="327600" y="321840"/>
            <a:ext cx="7057080" cy="4106160"/>
          </a:xfrm>
          <a:prstGeom prst="rect">
            <a:avLst/>
          </a:prstGeom>
          <a:ln>
            <a:noFill/>
          </a:ln>
        </p:spPr>
      </p:pic>
      <p:sp>
        <p:nvSpPr>
          <p:cNvPr id="107" name="CustomShape 3"/>
          <p:cNvSpPr/>
          <p:nvPr/>
        </p:nvSpPr>
        <p:spPr>
          <a:xfrm>
            <a:off x="7534800" y="321840"/>
            <a:ext cx="4334400" cy="62136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108" name="CustomShape 4"/>
          <p:cNvSpPr/>
          <p:nvPr/>
        </p:nvSpPr>
        <p:spPr>
          <a:xfrm>
            <a:off x="8029440" y="917640"/>
            <a:ext cx="3423600" cy="4851360"/>
          </a:xfrm>
          <a:prstGeom prst="rect">
            <a:avLst/>
          </a:prstGeom>
          <a:noFill/>
          <a:ln>
            <a:noFill/>
          </a:ln>
        </p:spPr>
        <p:style>
          <a:lnRef idx="0"/>
          <a:fillRef idx="0"/>
          <a:effectRef idx="0"/>
          <a:fontRef idx="minor"/>
        </p:style>
        <p:txBody>
          <a:bodyPr lIns="90000" rIns="90000" tIns="45000" bIns="45000" anchor="ctr"/>
          <a:p>
            <a:pPr>
              <a:lnSpc>
                <a:spcPct val="90000"/>
              </a:lnSpc>
              <a:spcBef>
                <a:spcPts val="1001"/>
              </a:spcBef>
            </a:pPr>
            <a:r>
              <a:rPr b="0" lang="fr-FR" sz="2400" spc="-1" strike="noStrike">
                <a:solidFill>
                  <a:srgbClr val="ffffff"/>
                </a:solidFill>
                <a:latin typeface="Calibri"/>
                <a:ea typeface="DejaVu Sans"/>
              </a:rPr>
              <a:t>L’année de terminale est une année d’orientation. L’option DGEMC permettra aux élèves de mieux connaître la matière juridique et les métiers du droit. Ils pourront ainsi </a:t>
            </a:r>
            <a:r>
              <a:rPr b="1" lang="fr-FR" sz="2400" spc="-1" strike="noStrike">
                <a:solidFill>
                  <a:srgbClr val="ffffff"/>
                </a:solidFill>
                <a:latin typeface="Calibri"/>
                <a:ea typeface="DejaVu Sans"/>
              </a:rPr>
              <a:t>choisir leur orientation de manière éclairée</a:t>
            </a:r>
            <a:r>
              <a:rPr b="0" lang="fr-FR" sz="2400" spc="-1" strike="noStrike">
                <a:solidFill>
                  <a:srgbClr val="ffffff"/>
                </a:solidFill>
                <a:latin typeface="Calibri"/>
                <a:ea typeface="DejaVu Sans"/>
              </a:rPr>
              <a:t>.</a:t>
            </a:r>
            <a:endParaRPr b="0" lang="fr-FR" sz="2400" spc="-1" strike="noStrike">
              <a:latin typeface="Arial"/>
            </a:endParaRPr>
          </a:p>
          <a:p>
            <a:pPr>
              <a:lnSpc>
                <a:spcPct val="90000"/>
              </a:lnSpc>
              <a:spcBef>
                <a:spcPts val="1001"/>
              </a:spcBef>
            </a:pPr>
            <a:endParaRPr b="0" lang="fr-FR" sz="2400" spc="-1" strike="noStrike">
              <a:latin typeface="Arial"/>
            </a:endParaRPr>
          </a:p>
        </p:txBody>
      </p:sp>
    </p:spTree>
  </p:cSld>
  <p:transition spd="slow" advTm="6000">
    <p:random/>
  </p:transition>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9" name="Image 6" descr=""/>
          <p:cNvPicPr/>
          <p:nvPr/>
        </p:nvPicPr>
        <p:blipFill>
          <a:blip r:embed="rId1"/>
          <a:srcRect l="0" t="2537" r="0" b="9964"/>
          <a:stretch/>
        </p:blipFill>
        <p:spPr>
          <a:xfrm>
            <a:off x="327600" y="322200"/>
            <a:ext cx="7057080" cy="4106160"/>
          </a:xfrm>
          <a:prstGeom prst="rect">
            <a:avLst/>
          </a:prstGeom>
          <a:ln>
            <a:noFill/>
          </a:ln>
        </p:spPr>
      </p:pic>
      <p:sp>
        <p:nvSpPr>
          <p:cNvPr id="110" name="CustomShape 1"/>
          <p:cNvSpPr/>
          <p:nvPr/>
        </p:nvSpPr>
        <p:spPr>
          <a:xfrm>
            <a:off x="327600" y="4572000"/>
            <a:ext cx="7057080" cy="1963080"/>
          </a:xfrm>
          <a:prstGeom prst="rect">
            <a:avLst/>
          </a:prstGeom>
          <a:solidFill>
            <a:srgbClr val="5d454c"/>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p>
            <a:pPr>
              <a:lnSpc>
                <a:spcPct val="100000"/>
              </a:lnSpc>
            </a:pPr>
            <a:r>
              <a:rPr b="1" lang="fr-FR" sz="3700" spc="-1" strike="noStrike">
                <a:solidFill>
                  <a:srgbClr val="ffffff"/>
                </a:solidFill>
                <a:latin typeface="Calibri Light"/>
                <a:ea typeface="DejaVu Sans"/>
              </a:rPr>
              <a:t>Se faire une juste représentation du droit et de ses métiers</a:t>
            </a:r>
            <a:br/>
            <a:endParaRPr b="0" lang="fr-FR" sz="3700" spc="-1" strike="noStrike">
              <a:latin typeface="Arial"/>
            </a:endParaRPr>
          </a:p>
        </p:txBody>
      </p:sp>
      <p:sp>
        <p:nvSpPr>
          <p:cNvPr id="111" name="CustomShape 2"/>
          <p:cNvSpPr/>
          <p:nvPr/>
        </p:nvSpPr>
        <p:spPr>
          <a:xfrm>
            <a:off x="165960" y="2585880"/>
            <a:ext cx="11951640" cy="1731960"/>
          </a:xfrm>
          <a:prstGeom prst="rect">
            <a:avLst/>
          </a:prstGeom>
          <a:noFill/>
          <a:ln>
            <a:noFill/>
          </a:ln>
        </p:spPr>
        <p:style>
          <a:lnRef idx="0"/>
          <a:fillRef idx="0"/>
          <a:effectRef idx="0"/>
          <a:fontRef idx="minor"/>
        </p:style>
        <p:txBody>
          <a:bodyPr lIns="90000" rIns="90000" tIns="45000" bIns="45000"/>
          <a:p>
            <a:pPr>
              <a:lnSpc>
                <a:spcPct val="100000"/>
              </a:lnSpc>
            </a:pPr>
            <a:r>
              <a:rPr b="1" lang="fr-FR" sz="3700" spc="-1" strike="noStrike">
                <a:solidFill>
                  <a:srgbClr val="ffffff"/>
                </a:solidFill>
                <a:latin typeface="Calibri Light"/>
              </a:rPr>
              <a:t> </a:t>
            </a:r>
            <a:endParaRPr b="0" lang="fr-FR" sz="3700" spc="-1" strike="noStrike">
              <a:latin typeface="Arial"/>
            </a:endParaRPr>
          </a:p>
        </p:txBody>
      </p:sp>
      <p:sp>
        <p:nvSpPr>
          <p:cNvPr id="112" name="CustomShape 3"/>
          <p:cNvSpPr/>
          <p:nvPr/>
        </p:nvSpPr>
        <p:spPr>
          <a:xfrm>
            <a:off x="7643160" y="548640"/>
            <a:ext cx="3794400" cy="5399640"/>
          </a:xfrm>
          <a:prstGeom prst="rect">
            <a:avLst/>
          </a:prstGeom>
          <a:noFill/>
          <a:ln>
            <a:noFill/>
          </a:ln>
        </p:spPr>
        <p:style>
          <a:lnRef idx="0"/>
          <a:fillRef idx="0"/>
          <a:effectRef idx="0"/>
          <a:fontRef idx="minor"/>
        </p:style>
        <p:txBody>
          <a:bodyPr lIns="90000" rIns="90000" tIns="45000" bIns="45000"/>
          <a:p>
            <a:pPr>
              <a:lnSpc>
                <a:spcPct val="90000"/>
              </a:lnSpc>
              <a:spcBef>
                <a:spcPts val="1001"/>
              </a:spcBef>
            </a:pPr>
            <a:endParaRPr b="0" lang="fr-FR" sz="1800" spc="-1" strike="noStrike">
              <a:latin typeface="Arial"/>
            </a:endParaRPr>
          </a:p>
          <a:p>
            <a:pPr>
              <a:lnSpc>
                <a:spcPct val="90000"/>
              </a:lnSpc>
              <a:spcBef>
                <a:spcPts val="1001"/>
              </a:spcBef>
            </a:pPr>
            <a:endParaRPr b="0" lang="fr-FR" sz="1800" spc="-1" strike="noStrike">
              <a:latin typeface="Arial"/>
            </a:endParaRPr>
          </a:p>
          <a:p>
            <a:pPr>
              <a:lnSpc>
                <a:spcPct val="90000"/>
              </a:lnSpc>
              <a:spcBef>
                <a:spcPts val="1001"/>
              </a:spcBef>
            </a:pPr>
            <a:r>
              <a:rPr b="1" lang="fr-FR" sz="1800" spc="-1" strike="noStrike">
                <a:solidFill>
                  <a:srgbClr val="ffffff"/>
                </a:solidFill>
                <a:latin typeface="Calibri"/>
              </a:rPr>
              <a:t>L’enseignement DGEMC valorise les dossiers parcoursup : </a:t>
            </a:r>
            <a:endParaRPr b="0" lang="fr-FR" sz="1800" spc="-1" strike="noStrike">
              <a:latin typeface="Arial"/>
            </a:endParaRPr>
          </a:p>
          <a:p>
            <a:pPr>
              <a:lnSpc>
                <a:spcPct val="90000"/>
              </a:lnSpc>
              <a:spcBef>
                <a:spcPts val="1001"/>
              </a:spcBef>
            </a:pPr>
            <a:r>
              <a:rPr b="0" lang="fr-FR" sz="1800" spc="-1" strike="noStrike">
                <a:solidFill>
                  <a:srgbClr val="ffffff"/>
                </a:solidFill>
                <a:latin typeface="Calibri"/>
              </a:rPr>
              <a:t> </a:t>
            </a:r>
            <a:r>
              <a:rPr b="0" lang="fr-FR" sz="1800" spc="-1" strike="noStrike">
                <a:solidFill>
                  <a:srgbClr val="ffffff"/>
                </a:solidFill>
                <a:latin typeface="Calibri"/>
              </a:rPr>
              <a:t>les universités de droit sont attentives au choix de cette option.</a:t>
            </a:r>
            <a:endParaRPr b="0" lang="fr-FR" sz="1800" spc="-1" strike="noStrike">
              <a:latin typeface="Arial"/>
            </a:endParaRPr>
          </a:p>
          <a:p>
            <a:pPr>
              <a:lnSpc>
                <a:spcPct val="90000"/>
              </a:lnSpc>
              <a:spcBef>
                <a:spcPts val="1001"/>
              </a:spcBef>
            </a:pPr>
            <a:r>
              <a:rPr b="0" lang="fr-FR" sz="1800" spc="-1" strike="noStrike">
                <a:solidFill>
                  <a:srgbClr val="ffffff"/>
                </a:solidFill>
                <a:latin typeface="Calibri"/>
              </a:rPr>
              <a:t>elle étoffe les dossiers en vue de bien d’autres cursus. </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1" lang="fr-FR" sz="1800" spc="-1" strike="noStrike">
                <a:solidFill>
                  <a:srgbClr val="ffffff"/>
                </a:solidFill>
                <a:latin typeface="Calibri"/>
              </a:rPr>
              <a:t>L’option permet de découvrir les professions et les lieux du droit </a:t>
            </a:r>
            <a:r>
              <a:rPr b="0" lang="fr-FR" sz="1800" spc="-1" strike="noStrike">
                <a:solidFill>
                  <a:srgbClr val="ffffff"/>
                </a:solidFill>
                <a:latin typeface="Calibri"/>
              </a:rPr>
              <a:t>: intervention d’avocats, découverte des tribunaux, conférences métiers, immersion à l’université. </a:t>
            </a:r>
            <a:endParaRPr b="0" lang="fr-FR" sz="1800" spc="-1" strike="noStrike">
              <a:latin typeface="Arial"/>
            </a:endParaRPr>
          </a:p>
        </p:txBody>
      </p:sp>
    </p:spTree>
  </p:cSld>
  <p:transition spd="slow" advTm="6000">
    <p:random/>
  </p:transition>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alpha val="77000"/>
          </a:srgbClr>
        </a:solidFill>
      </p:bgPr>
    </p:bg>
    <p:spTree>
      <p:nvGrpSpPr>
        <p:cNvPr id="1" name=""/>
        <p:cNvGrpSpPr/>
        <p:nvPr/>
      </p:nvGrpSpPr>
      <p:grpSpPr>
        <a:xfrm>
          <a:off x="0" y="0"/>
          <a:ext cx="0" cy="0"/>
          <a:chOff x="0" y="0"/>
          <a:chExt cx="0" cy="0"/>
        </a:xfrm>
      </p:grpSpPr>
      <p:sp>
        <p:nvSpPr>
          <p:cNvPr id="113" name="CustomShape 1"/>
          <p:cNvSpPr/>
          <p:nvPr/>
        </p:nvSpPr>
        <p:spPr>
          <a:xfrm>
            <a:off x="327600" y="4572000"/>
            <a:ext cx="7057080" cy="1963080"/>
          </a:xfrm>
          <a:prstGeom prst="rect">
            <a:avLst/>
          </a:prstGeom>
          <a:solidFill>
            <a:srgbClr val="625156"/>
          </a:solidFill>
          <a:ln>
            <a:noFill/>
          </a:ln>
        </p:spPr>
        <p:style>
          <a:lnRef idx="2">
            <a:schemeClr val="accent1">
              <a:shade val="50000"/>
            </a:schemeClr>
          </a:lnRef>
          <a:fillRef idx="1">
            <a:schemeClr val="accent1"/>
          </a:fillRef>
          <a:effectRef idx="0">
            <a:schemeClr val="accent1"/>
          </a:effectRef>
          <a:fontRef idx="minor"/>
        </p:style>
      </p:sp>
      <p:sp>
        <p:nvSpPr>
          <p:cNvPr id="114" name="CustomShape 2"/>
          <p:cNvSpPr/>
          <p:nvPr/>
        </p:nvSpPr>
        <p:spPr>
          <a:xfrm>
            <a:off x="524160" y="4767120"/>
            <a:ext cx="6593040" cy="1623960"/>
          </a:xfrm>
          <a:prstGeom prst="rect">
            <a:avLst/>
          </a:prstGeom>
          <a:noFill/>
          <a:ln>
            <a:noFill/>
          </a:ln>
        </p:spPr>
        <p:style>
          <a:lnRef idx="0"/>
          <a:fillRef idx="0"/>
          <a:effectRef idx="0"/>
          <a:fontRef idx="minor"/>
        </p:style>
        <p:txBody>
          <a:bodyPr lIns="90000" rIns="90000" tIns="45000" bIns="45000" anchor="ctr">
            <a:normAutofit/>
          </a:bodyPr>
          <a:p>
            <a:pPr algn="r">
              <a:lnSpc>
                <a:spcPct val="90000"/>
              </a:lnSpc>
            </a:pPr>
            <a:r>
              <a:rPr b="1" lang="fr-FR" sz="3700" spc="-1" strike="noStrike">
                <a:solidFill>
                  <a:srgbClr val="ffffff"/>
                </a:solidFill>
                <a:latin typeface="Calibri Light"/>
                <a:ea typeface="DejaVu Sans"/>
              </a:rPr>
              <a:t>Consolider sa culture générale en vue de la poursuite d’études</a:t>
            </a:r>
            <a:br/>
            <a:endParaRPr b="0" lang="fr-FR" sz="3700" spc="-1" strike="noStrike">
              <a:latin typeface="Arial"/>
            </a:endParaRPr>
          </a:p>
        </p:txBody>
      </p:sp>
      <p:pic>
        <p:nvPicPr>
          <p:cNvPr id="115" name="Image 4" descr=""/>
          <p:cNvPicPr/>
          <p:nvPr/>
        </p:nvPicPr>
        <p:blipFill>
          <a:blip r:embed="rId1"/>
          <a:srcRect l="0" t="4373" r="0" b="8451"/>
          <a:stretch/>
        </p:blipFill>
        <p:spPr>
          <a:xfrm>
            <a:off x="327600" y="321840"/>
            <a:ext cx="7057080" cy="4106160"/>
          </a:xfrm>
          <a:prstGeom prst="rect">
            <a:avLst/>
          </a:prstGeom>
          <a:ln>
            <a:noFill/>
          </a:ln>
        </p:spPr>
      </p:pic>
      <p:sp>
        <p:nvSpPr>
          <p:cNvPr id="116" name="CustomShape 3"/>
          <p:cNvSpPr/>
          <p:nvPr/>
        </p:nvSpPr>
        <p:spPr>
          <a:xfrm>
            <a:off x="7534800" y="321840"/>
            <a:ext cx="4334400" cy="62136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p:style>
      </p:sp>
      <p:sp>
        <p:nvSpPr>
          <p:cNvPr id="117" name="CustomShape 4"/>
          <p:cNvSpPr/>
          <p:nvPr/>
        </p:nvSpPr>
        <p:spPr>
          <a:xfrm>
            <a:off x="8029440" y="917640"/>
            <a:ext cx="3423600" cy="4851360"/>
          </a:xfrm>
          <a:prstGeom prst="rect">
            <a:avLst/>
          </a:prstGeom>
          <a:noFill/>
          <a:ln>
            <a:noFill/>
          </a:ln>
        </p:spPr>
        <p:style>
          <a:lnRef idx="0"/>
          <a:fillRef idx="0"/>
          <a:effectRef idx="0"/>
          <a:fontRef idx="minor"/>
        </p:style>
        <p:txBody>
          <a:bodyPr lIns="90000" rIns="90000" tIns="45000" bIns="45000" anchor="ctr">
            <a:normAutofit/>
          </a:bodyPr>
          <a:p>
            <a:pPr>
              <a:lnSpc>
                <a:spcPct val="90000"/>
              </a:lnSpc>
              <a:spcBef>
                <a:spcPts val="1001"/>
              </a:spcBef>
            </a:pPr>
            <a:r>
              <a:rPr b="0" lang="fr-FR" sz="2000" spc="-1" strike="noStrike">
                <a:solidFill>
                  <a:srgbClr val="ffffff"/>
                </a:solidFill>
                <a:latin typeface="Calibri"/>
                <a:ea typeface="DejaVu Sans"/>
              </a:rPr>
              <a:t>Conformément aux attendus de parcoursup, les élèves développeront :</a:t>
            </a:r>
            <a:endParaRPr b="0" lang="fr-FR" sz="2000" spc="-1" strike="noStrike">
              <a:latin typeface="Arial"/>
            </a:endParaRPr>
          </a:p>
          <a:p>
            <a:pPr marL="228600" indent="-227520">
              <a:lnSpc>
                <a:spcPct val="90000"/>
              </a:lnSpc>
              <a:spcBef>
                <a:spcPts val="1001"/>
              </a:spcBef>
              <a:buClr>
                <a:srgbClr val="ffffff"/>
              </a:buClr>
              <a:buFont typeface="Arial"/>
              <a:buChar char="•"/>
            </a:pPr>
            <a:r>
              <a:rPr b="0" lang="fr-FR" sz="2000" spc="-1" strike="noStrike">
                <a:solidFill>
                  <a:srgbClr val="ffffff"/>
                </a:solidFill>
                <a:latin typeface="Calibri"/>
                <a:ea typeface="DejaVu Sans"/>
              </a:rPr>
              <a:t> </a:t>
            </a:r>
            <a:r>
              <a:rPr b="0" lang="fr-FR" sz="2000" spc="-1" strike="noStrike">
                <a:solidFill>
                  <a:srgbClr val="ffffff"/>
                </a:solidFill>
                <a:latin typeface="Calibri"/>
                <a:ea typeface="DejaVu Sans"/>
              </a:rPr>
              <a:t>leurs capacités d’analyse et de synthèse ;</a:t>
            </a:r>
            <a:endParaRPr b="0" lang="fr-FR" sz="2000" spc="-1" strike="noStrike">
              <a:latin typeface="Arial"/>
            </a:endParaRPr>
          </a:p>
          <a:p>
            <a:pPr marL="228600" indent="-227520">
              <a:lnSpc>
                <a:spcPct val="90000"/>
              </a:lnSpc>
              <a:spcBef>
                <a:spcPts val="1001"/>
              </a:spcBef>
              <a:buClr>
                <a:srgbClr val="ffffff"/>
              </a:buClr>
              <a:buFont typeface="Arial"/>
              <a:buChar char="•"/>
            </a:pPr>
            <a:r>
              <a:rPr b="0" lang="fr-FR" sz="2000" spc="-1" strike="noStrike">
                <a:solidFill>
                  <a:srgbClr val="ffffff"/>
                </a:solidFill>
                <a:latin typeface="Calibri"/>
                <a:ea typeface="DejaVu Sans"/>
              </a:rPr>
              <a:t> </a:t>
            </a:r>
            <a:r>
              <a:rPr b="0" lang="fr-FR" sz="2000" spc="-1" strike="noStrike">
                <a:solidFill>
                  <a:srgbClr val="ffffff"/>
                </a:solidFill>
                <a:latin typeface="Calibri"/>
                <a:ea typeface="DejaVu Sans"/>
              </a:rPr>
              <a:t>leurs compétences d’argumentation ;</a:t>
            </a:r>
            <a:endParaRPr b="0" lang="fr-FR" sz="2000" spc="-1" strike="noStrike">
              <a:latin typeface="Arial"/>
            </a:endParaRPr>
          </a:p>
          <a:p>
            <a:pPr marL="228600" indent="-227520">
              <a:lnSpc>
                <a:spcPct val="90000"/>
              </a:lnSpc>
              <a:spcBef>
                <a:spcPts val="1001"/>
              </a:spcBef>
              <a:buClr>
                <a:srgbClr val="ffffff"/>
              </a:buClr>
              <a:buFont typeface="Arial"/>
              <a:buChar char="•"/>
            </a:pPr>
            <a:r>
              <a:rPr b="0" lang="fr-FR" sz="2000" spc="-1" strike="noStrike">
                <a:solidFill>
                  <a:srgbClr val="ffffff"/>
                </a:solidFill>
                <a:latin typeface="Calibri"/>
                <a:ea typeface="DejaVu Sans"/>
              </a:rPr>
              <a:t> </a:t>
            </a:r>
            <a:r>
              <a:rPr b="0" lang="fr-FR" sz="2000" spc="-1" strike="noStrike">
                <a:solidFill>
                  <a:srgbClr val="ffffff"/>
                </a:solidFill>
                <a:latin typeface="Calibri"/>
                <a:ea typeface="DejaVu Sans"/>
              </a:rPr>
              <a:t>leur maîtrise de l’expression écrite ;</a:t>
            </a:r>
            <a:endParaRPr b="0" lang="fr-FR" sz="2000" spc="-1" strike="noStrike">
              <a:latin typeface="Arial"/>
            </a:endParaRPr>
          </a:p>
          <a:p>
            <a:pPr marL="228600" indent="-227520">
              <a:lnSpc>
                <a:spcPct val="90000"/>
              </a:lnSpc>
              <a:spcBef>
                <a:spcPts val="1001"/>
              </a:spcBef>
              <a:buClr>
                <a:srgbClr val="ffffff"/>
              </a:buClr>
              <a:buFont typeface="Arial"/>
              <a:buChar char="•"/>
            </a:pPr>
            <a:r>
              <a:rPr b="0" lang="fr-FR" sz="2000" spc="-1" strike="noStrike">
                <a:solidFill>
                  <a:srgbClr val="ffffff"/>
                </a:solidFill>
                <a:latin typeface="Calibri"/>
                <a:ea typeface="DejaVu Sans"/>
              </a:rPr>
              <a:t> </a:t>
            </a:r>
            <a:r>
              <a:rPr b="0" lang="fr-FR" sz="2000" spc="-1" strike="noStrike">
                <a:solidFill>
                  <a:srgbClr val="ffffff"/>
                </a:solidFill>
                <a:latin typeface="Calibri"/>
                <a:ea typeface="DejaVu Sans"/>
              </a:rPr>
              <a:t>leur aisance à l’oral dont ils auront le bénéfice dès l’épreuve du grand oral.</a:t>
            </a:r>
            <a:endParaRPr b="0" lang="fr-FR" sz="2000" spc="-1" strike="noStrike">
              <a:latin typeface="Arial"/>
            </a:endParaRPr>
          </a:p>
          <a:p>
            <a:pPr>
              <a:lnSpc>
                <a:spcPct val="90000"/>
              </a:lnSpc>
              <a:spcBef>
                <a:spcPts val="1001"/>
              </a:spcBef>
            </a:pPr>
            <a:endParaRPr b="0" lang="fr-FR" sz="2000" spc="-1" strike="noStrike">
              <a:latin typeface="Arial"/>
            </a:endParaRPr>
          </a:p>
        </p:txBody>
      </p:sp>
    </p:spTree>
  </p:cSld>
  <p:transition spd="slow" advTm="6000">
    <p:random/>
  </p:transition>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alpha val="77000"/>
          </a:srgbClr>
        </a:solidFill>
      </p:bgPr>
    </p:bg>
    <p:spTree>
      <p:nvGrpSpPr>
        <p:cNvPr id="1" name=""/>
        <p:cNvGrpSpPr/>
        <p:nvPr/>
      </p:nvGrpSpPr>
      <p:grpSpPr>
        <a:xfrm>
          <a:off x="0" y="0"/>
          <a:ext cx="0" cy="0"/>
          <a:chOff x="0" y="0"/>
          <a:chExt cx="0" cy="0"/>
        </a:xfrm>
      </p:grpSpPr>
      <p:sp>
        <p:nvSpPr>
          <p:cNvPr id="118" name="CustomShape 1"/>
          <p:cNvSpPr/>
          <p:nvPr/>
        </p:nvSpPr>
        <p:spPr>
          <a:xfrm>
            <a:off x="0" y="0"/>
            <a:ext cx="12191040" cy="685692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p:style>
      </p:sp>
      <p:pic>
        <p:nvPicPr>
          <p:cNvPr id="119" name="Espace réservé du contenu 4" descr=""/>
          <p:cNvPicPr/>
          <p:nvPr/>
        </p:nvPicPr>
        <p:blipFill>
          <a:blip r:embed="rId1"/>
          <a:srcRect l="0" t="10647" r="0" b="4125"/>
          <a:stretch/>
        </p:blipFill>
        <p:spPr>
          <a:xfrm>
            <a:off x="0" y="0"/>
            <a:ext cx="12191040" cy="6856920"/>
          </a:xfrm>
          <a:prstGeom prst="rect">
            <a:avLst/>
          </a:prstGeom>
          <a:ln>
            <a:noFill/>
          </a:ln>
        </p:spPr>
      </p:pic>
      <p:sp>
        <p:nvSpPr>
          <p:cNvPr id="120" name="CustomShape 2"/>
          <p:cNvSpPr/>
          <p:nvPr/>
        </p:nvSpPr>
        <p:spPr>
          <a:xfrm>
            <a:off x="838080" y="365040"/>
            <a:ext cx="10514520" cy="1324440"/>
          </a:xfrm>
          <a:prstGeom prst="rect">
            <a:avLst/>
          </a:prstGeom>
          <a:noFill/>
          <a:ln>
            <a:noFill/>
          </a:ln>
        </p:spPr>
        <p:style>
          <a:lnRef idx="0"/>
          <a:fillRef idx="0"/>
          <a:effectRef idx="0"/>
          <a:fontRef idx="minor"/>
        </p:style>
        <p:txBody>
          <a:bodyPr lIns="90000" rIns="90000" tIns="45000" bIns="45000" anchor="ctr">
            <a:normAutofit/>
          </a:bodyPr>
          <a:p>
            <a:pPr algn="ctr">
              <a:lnSpc>
                <a:spcPct val="90000"/>
              </a:lnSpc>
              <a:spcAft>
                <a:spcPts val="601"/>
              </a:spcAft>
            </a:pPr>
            <a:r>
              <a:rPr b="1" lang="fr-FR" sz="4400" spc="-1" strike="noStrike">
                <a:solidFill>
                  <a:srgbClr val="ffc000"/>
                </a:solidFill>
                <a:latin typeface="Calibri"/>
                <a:ea typeface="DejaVu Sans"/>
              </a:rPr>
              <a:t>Le cadre de l’option DGEMC</a:t>
            </a:r>
            <a:endParaRPr b="0" lang="fr-FR" sz="4400" spc="-1" strike="noStrike">
              <a:latin typeface="Arial"/>
            </a:endParaRPr>
          </a:p>
        </p:txBody>
      </p:sp>
      <p:sp>
        <p:nvSpPr>
          <p:cNvPr id="121" name="CustomShape 3"/>
          <p:cNvSpPr/>
          <p:nvPr/>
        </p:nvSpPr>
        <p:spPr>
          <a:xfrm>
            <a:off x="838080" y="2387520"/>
            <a:ext cx="10514520" cy="2369520"/>
          </a:xfrm>
          <a:prstGeom prst="rect">
            <a:avLst/>
          </a:prstGeom>
          <a:solidFill>
            <a:schemeClr val="bg1">
              <a:lumMod val="75000"/>
              <a:lumOff val="25000"/>
              <a:alpha val="74000"/>
            </a:schemeClr>
          </a:solidFill>
          <a:ln>
            <a:noFill/>
          </a:ln>
        </p:spPr>
        <p:style>
          <a:lnRef idx="0"/>
          <a:fillRef idx="0"/>
          <a:effectRef idx="0"/>
          <a:fontRef idx="minor"/>
        </p:style>
        <p:txBody>
          <a:bodyPr lIns="90000" rIns="90000" tIns="45000" bIns="45000">
            <a:normAutofit/>
          </a:bodyPr>
          <a:p>
            <a:pPr marL="216000" indent="-227520">
              <a:lnSpc>
                <a:spcPct val="90000"/>
              </a:lnSpc>
              <a:spcAft>
                <a:spcPts val="601"/>
              </a:spcAft>
              <a:buClr>
                <a:srgbClr val="ffffff"/>
              </a:buClr>
              <a:buFont typeface="Arial"/>
              <a:buChar char="•"/>
            </a:pPr>
            <a:r>
              <a:rPr b="0" lang="fr-FR" sz="2800" spc="-1" strike="noStrike">
                <a:solidFill>
                  <a:srgbClr val="ffffff"/>
                </a:solidFill>
                <a:latin typeface="Calibri"/>
                <a:ea typeface="DejaVu Sans"/>
              </a:rPr>
              <a:t>3 heures par semaine</a:t>
            </a:r>
            <a:endParaRPr b="0" lang="fr-FR" sz="2800" spc="-1" strike="noStrike">
              <a:latin typeface="Arial"/>
            </a:endParaRPr>
          </a:p>
          <a:p>
            <a:pPr marL="216000" indent="-227520">
              <a:lnSpc>
                <a:spcPct val="90000"/>
              </a:lnSpc>
              <a:spcAft>
                <a:spcPts val="601"/>
              </a:spcAft>
              <a:buClr>
                <a:srgbClr val="ffffff"/>
              </a:buClr>
              <a:buFont typeface="Arial"/>
              <a:buChar char="•"/>
            </a:pPr>
            <a:r>
              <a:rPr b="0" lang="fr-FR" sz="2800" spc="-1" strike="noStrike">
                <a:solidFill>
                  <a:srgbClr val="ffffff"/>
                </a:solidFill>
                <a:latin typeface="Calibri"/>
                <a:ea typeface="DejaVu Sans"/>
              </a:rPr>
              <a:t>Un programme étendu et ambitieux : </a:t>
            </a:r>
            <a:r>
              <a:rPr b="0" lang="fr-FR" sz="2800" spc="-1" strike="noStrike" u="sng">
                <a:solidFill>
                  <a:srgbClr val="0563c1"/>
                </a:solidFill>
                <a:uFillTx/>
                <a:latin typeface="Calibri"/>
                <a:ea typeface="DejaVu Sans"/>
                <a:hlinkClick r:id="rId2"/>
              </a:rPr>
              <a:t>lien vers le programme</a:t>
            </a:r>
            <a:endParaRPr b="0" lang="fr-FR" sz="2800" spc="-1" strike="noStrike">
              <a:latin typeface="Arial"/>
            </a:endParaRPr>
          </a:p>
          <a:p>
            <a:pPr marL="216000" indent="-227520">
              <a:lnSpc>
                <a:spcPct val="90000"/>
              </a:lnSpc>
              <a:spcAft>
                <a:spcPts val="601"/>
              </a:spcAft>
              <a:buClr>
                <a:srgbClr val="ffffff"/>
              </a:buClr>
              <a:buFont typeface="Arial"/>
              <a:buChar char="•"/>
            </a:pPr>
            <a:r>
              <a:rPr b="0" lang="fr-FR" sz="2800" spc="-1" strike="noStrike">
                <a:solidFill>
                  <a:srgbClr val="ffffff"/>
                </a:solidFill>
                <a:latin typeface="Calibri"/>
                <a:ea typeface="DejaVu Sans"/>
              </a:rPr>
              <a:t>Une évaluation bienveillante en contrôle continu sans la pression d’un examen. </a:t>
            </a:r>
            <a:endParaRPr b="0" lang="fr-FR" sz="2800" spc="-1" strike="noStrike">
              <a:latin typeface="Arial"/>
            </a:endParaRPr>
          </a:p>
          <a:p>
            <a:pPr marL="216000" indent="-227520">
              <a:lnSpc>
                <a:spcPct val="90000"/>
              </a:lnSpc>
              <a:spcAft>
                <a:spcPts val="601"/>
              </a:spcAft>
              <a:buClr>
                <a:srgbClr val="ffffff"/>
              </a:buClr>
              <a:buFont typeface="Arial"/>
              <a:buChar char="•"/>
            </a:pPr>
            <a:r>
              <a:rPr b="0" lang="fr-FR" sz="2800" spc="-1" strike="noStrike">
                <a:solidFill>
                  <a:srgbClr val="ffffff"/>
                </a:solidFill>
                <a:latin typeface="Calibri"/>
                <a:ea typeface="DejaVu Sans"/>
              </a:rPr>
              <a:t>Un site pour se familiariser avec l’esprit DGEMC</a:t>
            </a:r>
            <a:r>
              <a:rPr b="0" i="1" lang="fr-FR" sz="2800" spc="-1" strike="noStrike">
                <a:solidFill>
                  <a:srgbClr val="ffffff"/>
                </a:solidFill>
                <a:latin typeface="Calibri"/>
                <a:ea typeface="DejaVu Sans"/>
              </a:rPr>
              <a:t> : </a:t>
            </a:r>
            <a:r>
              <a:rPr b="0" i="1" lang="fr-FR" sz="2800" spc="-1" strike="noStrike" u="sng">
                <a:solidFill>
                  <a:srgbClr val="0563c1"/>
                </a:solidFill>
                <a:uFillTx/>
                <a:latin typeface="Calibri"/>
                <a:ea typeface="DejaVu Sans"/>
                <a:hlinkClick r:id="rId3"/>
              </a:rPr>
              <a:t>lien vers l’En-droit</a:t>
            </a:r>
            <a:endParaRPr b="0" lang="fr-FR" sz="2800" spc="-1" strike="noStrike">
              <a:latin typeface="Arial"/>
            </a:endParaRPr>
          </a:p>
          <a:p>
            <a:pPr>
              <a:lnSpc>
                <a:spcPct val="90000"/>
              </a:lnSpc>
              <a:spcAft>
                <a:spcPts val="601"/>
              </a:spcAft>
            </a:pPr>
            <a:endParaRPr b="0" lang="fr-FR" sz="2800" spc="-1" strike="noStrike">
              <a:latin typeface="Arial"/>
            </a:endParaRPr>
          </a:p>
        </p:txBody>
      </p:sp>
      <p:sp>
        <p:nvSpPr>
          <p:cNvPr id="122" name="CustomShape 4"/>
          <p:cNvSpPr/>
          <p:nvPr/>
        </p:nvSpPr>
        <p:spPr>
          <a:xfrm>
            <a:off x="838080" y="2387520"/>
            <a:ext cx="10514520" cy="2369520"/>
          </a:xfrm>
          <a:prstGeom prst="rect">
            <a:avLst/>
          </a:prstGeom>
          <a:solidFill>
            <a:schemeClr val="bg1">
              <a:lumMod val="75000"/>
              <a:lumOff val="25000"/>
              <a:alpha val="74000"/>
            </a:schemeClr>
          </a:solidFill>
          <a:ln>
            <a:noFill/>
          </a:ln>
        </p:spPr>
        <p:style>
          <a:lnRef idx="0"/>
          <a:fillRef idx="0"/>
          <a:effectRef idx="0"/>
          <a:fontRef idx="minor"/>
        </p:style>
        <p:txBody>
          <a:bodyPr lIns="90000" rIns="90000" tIns="45000" bIns="45000">
            <a:normAutofit/>
          </a:bodyPr>
          <a:p>
            <a:pPr marL="216000" indent="-227520">
              <a:lnSpc>
                <a:spcPct val="90000"/>
              </a:lnSpc>
              <a:spcAft>
                <a:spcPts val="601"/>
              </a:spcAft>
              <a:buClr>
                <a:srgbClr val="ffffff"/>
              </a:buClr>
              <a:buFont typeface="Arial"/>
              <a:buChar char="•"/>
            </a:pPr>
            <a:r>
              <a:rPr b="0" lang="fr-FR" sz="2800" spc="-1" strike="noStrike">
                <a:solidFill>
                  <a:srgbClr val="000000"/>
                </a:solidFill>
                <a:latin typeface="Calibri"/>
                <a:ea typeface="DejaVu Sans"/>
              </a:rPr>
              <a:t>3 heures par semaine</a:t>
            </a:r>
            <a:endParaRPr b="0" lang="fr-FR" sz="2800" spc="-1" strike="noStrike">
              <a:latin typeface="Arial"/>
            </a:endParaRPr>
          </a:p>
          <a:p>
            <a:pPr>
              <a:lnSpc>
                <a:spcPct val="90000"/>
              </a:lnSpc>
              <a:spcAft>
                <a:spcPts val="601"/>
              </a:spcAft>
            </a:pPr>
            <a:r>
              <a:rPr b="0" lang="fr-FR" sz="2800" spc="-1" strike="noStrike">
                <a:solidFill>
                  <a:srgbClr val="000000"/>
                </a:solidFill>
                <a:latin typeface="Calibri"/>
                <a:ea typeface="DejaVu Sans"/>
              </a:rPr>
              <a:t>Un programme étendu et ambitieux : </a:t>
            </a:r>
            <a:r>
              <a:rPr b="0" lang="fr-FR" sz="2800" spc="-1" strike="noStrike" u="sng">
                <a:solidFill>
                  <a:srgbClr val="4026c3"/>
                </a:solidFill>
                <a:uFillTx/>
                <a:latin typeface="Calibri"/>
                <a:ea typeface="DejaVu Sans"/>
                <a:hlinkClick r:id="rId4"/>
              </a:rPr>
              <a:t>lien vers le programme</a:t>
            </a:r>
            <a:endParaRPr b="0" lang="fr-FR" sz="2800" spc="-1" strike="noStrike">
              <a:latin typeface="Arial"/>
            </a:endParaRPr>
          </a:p>
          <a:p>
            <a:pPr marL="216000" indent="-227520">
              <a:lnSpc>
                <a:spcPct val="90000"/>
              </a:lnSpc>
              <a:spcAft>
                <a:spcPts val="601"/>
              </a:spcAft>
              <a:buClr>
                <a:srgbClr val="ffffff"/>
              </a:buClr>
              <a:buFont typeface="Arial"/>
              <a:buChar char="•"/>
            </a:pPr>
            <a:r>
              <a:rPr b="0" lang="fr-FR" sz="2800" spc="-1" strike="noStrike">
                <a:solidFill>
                  <a:srgbClr val="000000"/>
                </a:solidFill>
                <a:latin typeface="Calibri"/>
                <a:ea typeface="DejaVu Sans"/>
              </a:rPr>
              <a:t>Une évaluation bienveillante en contrôle continu et une valorisation du dossier Parcoursup</a:t>
            </a:r>
            <a:endParaRPr b="0" lang="fr-FR" sz="2800" spc="-1" strike="noStrike">
              <a:latin typeface="Arial"/>
            </a:endParaRPr>
          </a:p>
          <a:p>
            <a:pPr marL="216000" indent="-227520">
              <a:lnSpc>
                <a:spcPct val="90000"/>
              </a:lnSpc>
              <a:spcAft>
                <a:spcPts val="601"/>
              </a:spcAft>
              <a:buClr>
                <a:srgbClr val="ffffff"/>
              </a:buClr>
              <a:buFont typeface="Arial"/>
              <a:buChar char="•"/>
            </a:pPr>
            <a:r>
              <a:rPr b="0" lang="fr-FR" sz="2800" spc="-1" strike="noStrike">
                <a:solidFill>
                  <a:srgbClr val="000000"/>
                </a:solidFill>
                <a:latin typeface="Calibri"/>
                <a:ea typeface="DejaVu Sans"/>
              </a:rPr>
              <a:t>Un site pour se familiariser avec l’esprit DGEMC</a:t>
            </a:r>
            <a:r>
              <a:rPr b="0" i="1" lang="fr-FR" sz="2800" spc="-1" strike="noStrike">
                <a:solidFill>
                  <a:srgbClr val="000000"/>
                </a:solidFill>
                <a:latin typeface="Calibri"/>
                <a:ea typeface="DejaVu Sans"/>
              </a:rPr>
              <a:t> : </a:t>
            </a:r>
            <a:r>
              <a:rPr b="0" i="1" lang="fr-FR" sz="2800" spc="-1" strike="noStrike" u="sng">
                <a:solidFill>
                  <a:srgbClr val="4026c3"/>
                </a:solidFill>
                <a:uFillTx/>
                <a:latin typeface="Calibri"/>
                <a:ea typeface="DejaVu Sans"/>
                <a:hlinkClick r:id="rId5"/>
              </a:rPr>
              <a:t>lien vers l’En-droit</a:t>
            </a:r>
            <a:endParaRPr b="0" lang="fr-FR" sz="2800" spc="-1" strike="noStrike">
              <a:latin typeface="Arial"/>
            </a:endParaRPr>
          </a:p>
          <a:p>
            <a:pPr>
              <a:lnSpc>
                <a:spcPct val="90000"/>
              </a:lnSpc>
              <a:spcAft>
                <a:spcPts val="601"/>
              </a:spcAft>
            </a:pPr>
            <a:endParaRPr b="0" lang="fr-FR" sz="2800" spc="-1" strike="noStrike">
              <a:latin typeface="Arial"/>
            </a:endParaRPr>
          </a:p>
        </p:txBody>
      </p:sp>
    </p:spTree>
  </p:cSld>
  <p:transition spd="slow" advTm="6000">
    <p:random/>
  </p:transition>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alpha val="77000"/>
          </a:srgbClr>
        </a:solidFill>
      </p:bgPr>
    </p:bg>
    <p:spTree>
      <p:nvGrpSpPr>
        <p:cNvPr id="1" name=""/>
        <p:cNvGrpSpPr/>
        <p:nvPr/>
      </p:nvGrpSpPr>
      <p:grpSpPr>
        <a:xfrm>
          <a:off x="0" y="0"/>
          <a:ext cx="0" cy="0"/>
          <a:chOff x="0" y="0"/>
          <a:chExt cx="0" cy="0"/>
        </a:xfrm>
      </p:grpSpPr>
      <p:pic>
        <p:nvPicPr>
          <p:cNvPr id="123" name="Espace réservé du contenu 4" descr=""/>
          <p:cNvPicPr/>
          <p:nvPr/>
        </p:nvPicPr>
        <p:blipFill>
          <a:blip r:embed="rId1"/>
          <a:srcRect l="0" t="6489" r="0" b="21629"/>
          <a:stretch/>
        </p:blipFill>
        <p:spPr>
          <a:xfrm>
            <a:off x="0" y="0"/>
            <a:ext cx="12191040" cy="6856920"/>
          </a:xfrm>
          <a:prstGeom prst="rect">
            <a:avLst/>
          </a:prstGeom>
          <a:ln>
            <a:noFill/>
          </a:ln>
        </p:spPr>
      </p:pic>
      <p:sp>
        <p:nvSpPr>
          <p:cNvPr id="124" name="CustomShape 1"/>
          <p:cNvSpPr/>
          <p:nvPr/>
        </p:nvSpPr>
        <p:spPr>
          <a:xfrm>
            <a:off x="0" y="5320080"/>
            <a:ext cx="12191040" cy="73548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p:style>
      </p:sp>
      <p:sp>
        <p:nvSpPr>
          <p:cNvPr id="125" name="CustomShape 2"/>
          <p:cNvSpPr/>
          <p:nvPr/>
        </p:nvSpPr>
        <p:spPr>
          <a:xfrm>
            <a:off x="523800" y="5317200"/>
            <a:ext cx="11209680" cy="743760"/>
          </a:xfrm>
          <a:prstGeom prst="rect">
            <a:avLst/>
          </a:prstGeom>
          <a:noFill/>
          <a:ln>
            <a:noFill/>
          </a:ln>
        </p:spPr>
        <p:style>
          <a:lnRef idx="0"/>
          <a:fillRef idx="0"/>
          <a:effectRef idx="0"/>
          <a:fontRef idx="minor"/>
        </p:style>
        <p:txBody>
          <a:bodyPr lIns="90000" rIns="90000" tIns="45000" bIns="45000" anchor="ctr">
            <a:normAutofit/>
          </a:bodyPr>
          <a:p>
            <a:pPr algn="ctr">
              <a:lnSpc>
                <a:spcPct val="90000"/>
              </a:lnSpc>
            </a:pPr>
            <a:r>
              <a:rPr b="1" lang="fr-FR" sz="4000" spc="-1" strike="noStrike">
                <a:solidFill>
                  <a:srgbClr val="ffc000"/>
                </a:solidFill>
                <a:latin typeface="Calibri Light"/>
                <a:ea typeface="DejaVu Sans"/>
              </a:rPr>
              <a:t>DGEMC, Droit devant !</a:t>
            </a:r>
            <a:endParaRPr b="0" lang="fr-FR" sz="4000" spc="-1" strike="noStrike">
              <a:latin typeface="Arial"/>
            </a:endParaRPr>
          </a:p>
        </p:txBody>
      </p:sp>
      <p:sp>
        <p:nvSpPr>
          <p:cNvPr id="126" name="Line 3"/>
          <p:cNvSpPr/>
          <p:nvPr/>
        </p:nvSpPr>
        <p:spPr>
          <a:xfrm>
            <a:off x="0" y="5241960"/>
            <a:ext cx="12191760" cy="360"/>
          </a:xfrm>
          <a:prstGeom prst="line">
            <a:avLst/>
          </a:prstGeom>
          <a:ln w="41400">
            <a:solidFill>
              <a:schemeClr val="bg1">
                <a:alpha val="90000"/>
              </a:schemeClr>
            </a:solidFill>
            <a:round/>
          </a:ln>
        </p:spPr>
        <p:style>
          <a:lnRef idx="1">
            <a:schemeClr val="accent1"/>
          </a:lnRef>
          <a:fillRef idx="0">
            <a:schemeClr val="accent1"/>
          </a:fillRef>
          <a:effectRef idx="0">
            <a:schemeClr val="accent1"/>
          </a:effectRef>
          <a:fontRef idx="minor"/>
        </p:style>
      </p:sp>
      <p:sp>
        <p:nvSpPr>
          <p:cNvPr id="127" name="Line 4"/>
          <p:cNvSpPr/>
          <p:nvPr/>
        </p:nvSpPr>
        <p:spPr>
          <a:xfrm>
            <a:off x="0" y="6134760"/>
            <a:ext cx="12191760" cy="360"/>
          </a:xfrm>
          <a:prstGeom prst="line">
            <a:avLst/>
          </a:prstGeom>
          <a:ln w="41400">
            <a:solidFill>
              <a:schemeClr val="bg1">
                <a:alpha val="90000"/>
              </a:schemeClr>
            </a:solidFill>
            <a:round/>
          </a:ln>
        </p:spPr>
        <p:style>
          <a:lnRef idx="1">
            <a:schemeClr val="accent1"/>
          </a:lnRef>
          <a:fillRef idx="0">
            <a:schemeClr val="accent1"/>
          </a:fillRef>
          <a:effectRef idx="0">
            <a:schemeClr val="accent1"/>
          </a:effectRef>
          <a:fontRef idx="minor"/>
        </p:style>
      </p:sp>
    </p:spTree>
  </p:cSld>
  <p:transition spd="slow" advTm="6000">
    <p:random/>
  </p:transition>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1463</TotalTime>
  <Application>LibreOffice/6.0.7.3$Linux_X86_64 LibreOffice_project/00m0$Build-3</Application>
  <Words>482</Words>
  <Paragraphs>34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2020-01-22T20:26:49Z</dcterms:created>
  <dc:creator>Thierry Novarese</dc:creator>
  <dc:description/>
  <dc:language>fr-FR</dc:language>
  <cp:lastModifiedBy>Aline Beilin</cp:lastModifiedBy>
  <dcterms:modified xsi:type="dcterms:W3CDTF">2022-03-14T10:00:27Z</dcterms:modified>
  <cp:revision>15</cp:revision>
  <dc:subject/>
  <dc:title>DROIT ET GRANDS ENJEUX DU MONDE CONTEMPORAIN (DGEMC) Une option désormais ouverte à TOUS les élèves de terminale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Grand écran</vt:lpwstr>
  </property>
  <property fmtid="{D5CDD505-2E9C-101B-9397-08002B2CF9AE}" pid="9" name="ScaleCrop">
    <vt:bool>0</vt:bool>
  </property>
  <property fmtid="{D5CDD505-2E9C-101B-9397-08002B2CF9AE}" pid="10" name="ShareDoc">
    <vt:bool>0</vt:bool>
  </property>
  <property fmtid="{D5CDD505-2E9C-101B-9397-08002B2CF9AE}" pid="11" name="Slides">
    <vt:i4>8</vt:i4>
  </property>
</Properties>
</file>