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206817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90204" pitchFamily="34" charset="0"/>
          <a:ea typeface="SimSun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90204" pitchFamily="34" charset="0"/>
          <a:ea typeface="SimSun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90204" pitchFamily="34" charset="0"/>
          <a:ea typeface="SimSun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90204" pitchFamily="34" charset="0"/>
          <a:ea typeface="SimSun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90204" pitchFamily="34" charset="0"/>
          <a:ea typeface="SimSun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90204" pitchFamily="34" charset="0"/>
          <a:ea typeface="SimSun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90204" pitchFamily="34" charset="0"/>
          <a:ea typeface="SimSun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9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gemc.ac-versailles.fr/IMG/pdf/droit_compare_france_allemagne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gemc.ac-versailles.fr/spip.php?article2695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gemc.ac-versailles.fr/spip.php?article269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gemc.ac-versailles.fr/spip.php?article2696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gemc.ac-versailles.fr/sites/dgemc.ac-versailles.fr/IMG/pdf/seq-laicite_scolaire_tenues-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63750" y="1701800"/>
            <a:ext cx="9218295" cy="1082675"/>
          </a:xfrm>
        </p:spPr>
        <p:txBody>
          <a:bodyPr/>
          <a:p>
            <a:r>
              <a:rPr lang="fr-FR" altLang="de-DE"/>
              <a:t>PAF DGEMC : Séquence sur la laïcité</a:t>
            </a:r>
            <a:endParaRPr lang="fr-FR" alt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de-DE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fr-FR" altLang="de-DE"/>
              <a:t>Etape 3 : Droit comparé</a:t>
            </a:r>
            <a:endParaRPr lang="fr-FR" alt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de-DE"/>
              <a:t>Droit compar</a:t>
            </a:r>
            <a:r>
              <a:rPr lang="en-US" altLang="en-US"/>
              <a:t>é</a:t>
            </a:r>
            <a:r>
              <a:rPr lang="en-US" altLang="de-DE"/>
              <a:t> France-Allemagne - R</a:t>
            </a:r>
            <a:r>
              <a:rPr lang="en-US" altLang="en-US"/>
              <a:t>é</a:t>
            </a:r>
            <a:r>
              <a:rPr lang="en-US" altLang="de-DE"/>
              <a:t>gulation du religieux à l’</a:t>
            </a:r>
            <a:r>
              <a:rPr lang="en-US" altLang="en-US"/>
              <a:t>é</a:t>
            </a:r>
            <a:r>
              <a:rPr lang="en-US" altLang="de-DE"/>
              <a:t>cole</a:t>
            </a:r>
            <a:endParaRPr lang="en-US" altLang="de-DE"/>
          </a:p>
          <a:p>
            <a:pPr marL="0" indent="0">
              <a:buNone/>
            </a:pPr>
            <a:endParaRPr lang="en-US" altLang="de-DE"/>
          </a:p>
          <a:p>
            <a:pPr marL="0" indent="0">
              <a:buNone/>
            </a:pPr>
            <a:r>
              <a:rPr lang="en-US" altLang="de-DE">
                <a:hlinkClick r:id="rId1" action="ppaction://hlinkfile"/>
              </a:rPr>
              <a:t>https://dgemc.ac-versailles.fr/IMG/pdf/droit_compare_france_allemagne.pdf</a:t>
            </a:r>
            <a:endParaRPr lang="en-US" altLang="de-DE"/>
          </a:p>
          <a:p>
            <a:pPr marL="0" indent="0">
              <a:buNone/>
            </a:pPr>
            <a:endParaRPr lang="fr-FR" altLang="en-US"/>
          </a:p>
          <a:p>
            <a:pPr marL="0" indent="0">
              <a:buNone/>
            </a:pPr>
            <a:endParaRPr lang="fr-F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altLang="de-DE"/>
              <a:t>OBJECTIFS</a:t>
            </a:r>
            <a:endParaRPr lang="fr-FR" alt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972800" cy="5473700"/>
          </a:xfrm>
        </p:spPr>
        <p:txBody>
          <a:bodyPr/>
          <a:p>
            <a:r>
              <a:rPr lang="fr-FR" altLang="de-DE" b="1">
                <a:latin typeface="Arial Bold" panose="020B0604020202090204" charset="0"/>
                <a:cs typeface="Arial Bold" panose="020B0604020202090204" charset="0"/>
              </a:rPr>
              <a:t>Ne pas réduire le principe de la laïcité de l‘État au seul droit de la laïcité scolaire qui a sa spécificité</a:t>
            </a:r>
            <a:r>
              <a:rPr lang="fr-FR" altLang="de-DE"/>
              <a:t> </a:t>
            </a:r>
            <a:endParaRPr lang="fr-FR" altLang="de-DE"/>
          </a:p>
          <a:p>
            <a:pPr marL="0" indent="0">
              <a:buNone/>
            </a:pPr>
            <a:r>
              <a:rPr lang="fr-FR" altLang="de-DE" sz="2400"/>
              <a:t>- Faire  comprendre que la loi de 1905 concerne le citoyen, </a:t>
            </a:r>
            <a:r>
              <a:rPr lang="fr-FR" altLang="de-DE" sz="2400">
                <a:sym typeface="+mn-ea"/>
              </a:rPr>
              <a:t>la loi de 2004 concerne des enfants et des adolescents qu‘il s‘agit d‘éduquer et d‘instruire. En ce sens le </a:t>
            </a:r>
            <a:r>
              <a:rPr lang="fr-FR" altLang="de-DE" sz="2400">
                <a:sym typeface="+mn-ea"/>
              </a:rPr>
              <a:t>droit de la laïcité scolaire est à concevoir comme étant dans la continuité des lois scolaires de la fin du XIX è siècle ( Laïcisation des programmes, des personnels etc.)</a:t>
            </a:r>
            <a:endParaRPr lang="fr-FR" altLang="de-DE" sz="2400">
              <a:sym typeface="+mn-ea"/>
            </a:endParaRPr>
          </a:p>
          <a:p>
            <a:pPr marL="0" indent="0">
              <a:buNone/>
            </a:pPr>
            <a:r>
              <a:rPr lang="fr-FR" altLang="en-US" sz="2400">
                <a:sym typeface="+mn-ea"/>
              </a:rPr>
              <a:t>- M</a:t>
            </a:r>
            <a:r>
              <a:rPr lang="en-US" altLang="de-DE" sz="2400">
                <a:sym typeface="+mn-ea"/>
              </a:rPr>
              <a:t>ontrer que hors du champ scolaire, existe une conception apais</a:t>
            </a:r>
            <a:r>
              <a:rPr lang="en-US" altLang="en-US" sz="2400">
                <a:sym typeface="+mn-ea"/>
              </a:rPr>
              <a:t>é</a:t>
            </a:r>
            <a:r>
              <a:rPr lang="en-US" altLang="de-DE" sz="2400">
                <a:sym typeface="+mn-ea"/>
              </a:rPr>
              <a:t>e de la la</a:t>
            </a:r>
            <a:r>
              <a:rPr lang="en-US" altLang="en-US" sz="2400">
                <a:sym typeface="+mn-ea"/>
              </a:rPr>
              <a:t>ï</a:t>
            </a:r>
            <a:r>
              <a:rPr lang="en-US" altLang="de-DE" sz="2400">
                <a:sym typeface="+mn-ea"/>
              </a:rPr>
              <a:t>cit</a:t>
            </a:r>
            <a:r>
              <a:rPr lang="en-US" altLang="en-US" sz="2400">
                <a:sym typeface="+mn-ea"/>
              </a:rPr>
              <a:t>é</a:t>
            </a:r>
            <a:r>
              <a:rPr lang="en-US" altLang="de-DE" sz="2400">
                <a:sym typeface="+mn-ea"/>
              </a:rPr>
              <a:t>. des "accommodements raisonnables", en dehors de toute instrumentalisation politique et de toute agitation m</a:t>
            </a:r>
            <a:r>
              <a:rPr lang="en-US" altLang="en-US" sz="2400">
                <a:sym typeface="+mn-ea"/>
              </a:rPr>
              <a:t>é</a:t>
            </a:r>
            <a:r>
              <a:rPr lang="en-US" altLang="de-DE" sz="2400">
                <a:sym typeface="+mn-ea"/>
              </a:rPr>
              <a:t>diatique autour de la notion de la</a:t>
            </a:r>
            <a:r>
              <a:rPr lang="en-US" altLang="en-US" sz="2400">
                <a:sym typeface="+mn-ea"/>
              </a:rPr>
              <a:t>ï</a:t>
            </a:r>
            <a:r>
              <a:rPr lang="en-US" altLang="de-DE" sz="2400">
                <a:sym typeface="+mn-ea"/>
              </a:rPr>
              <a:t>cit</a:t>
            </a:r>
            <a:r>
              <a:rPr lang="en-US" altLang="en-US" sz="2400">
                <a:sym typeface="+mn-ea"/>
              </a:rPr>
              <a:t>é</a:t>
            </a:r>
            <a:r>
              <a:rPr lang="en-US" altLang="de-DE" sz="2400">
                <a:sym typeface="+mn-ea"/>
              </a:rPr>
              <a:t>.</a:t>
            </a:r>
            <a:endParaRPr lang="en-US" altLang="de-DE" sz="2400">
              <a:sym typeface="+mn-ea"/>
            </a:endParaRPr>
          </a:p>
          <a:p>
            <a:pPr marL="0" indent="0">
              <a:buNone/>
            </a:pPr>
            <a:r>
              <a:rPr lang="fr-FR" altLang="en-US" sz="2400">
                <a:sym typeface="+mn-ea"/>
              </a:rPr>
              <a:t>- Insister sur le fait que ce n‘est pas la France qui est laïque, mais la République </a:t>
            </a:r>
            <a:endParaRPr lang="en-US" altLang="de-DE" sz="2400">
              <a:sym typeface="+mn-ea"/>
            </a:endParaRPr>
          </a:p>
          <a:p>
            <a:pPr marL="0" indent="0">
              <a:buNone/>
            </a:pPr>
            <a:endParaRPr lang="fr-FR" altLang="de-DE" sz="2400">
              <a:sym typeface="+mn-ea"/>
            </a:endParaRPr>
          </a:p>
          <a:p>
            <a:endParaRPr lang="fr-FR" altLang="de-DE" sz="2400"/>
          </a:p>
          <a:p>
            <a:pPr marL="0" indent="0">
              <a:buNone/>
            </a:pPr>
            <a:endParaRPr lang="fr-FR" altLang="de-DE"/>
          </a:p>
          <a:p>
            <a:pPr marL="0" indent="0">
              <a:buNone/>
            </a:pPr>
            <a:endParaRPr lang="fr-FR" altLang="de-DE"/>
          </a:p>
          <a:p>
            <a:r>
              <a:rPr lang="fr-FR" altLang="de-DE"/>
              <a:t> </a:t>
            </a:r>
            <a:endParaRPr lang="fr-FR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fr-FR" b="1" spc="-1">
                <a:solidFill>
                  <a:srgbClr val="0070C0"/>
                </a:solidFill>
                <a:latin typeface="Arial" panose="020B0604020202090204"/>
                <a:sym typeface="+mn-ea"/>
              </a:rPr>
              <a:t>Cours dialogué</a:t>
            </a:r>
            <a:endParaRPr lang="fr-FR" b="1" spc="-1">
              <a:solidFill>
                <a:srgbClr val="0070C0"/>
              </a:solidFill>
              <a:latin typeface="Arial" panose="020B0604020202090204"/>
              <a:sym typeface="+mn-ea"/>
            </a:endParaRPr>
          </a:p>
          <a:p>
            <a:pPr marL="0" indent="0">
              <a:buNone/>
            </a:pPr>
            <a:r>
              <a:rPr lang="fr-FR" b="1" spc="-1">
                <a:latin typeface="Arial" panose="020B0604020202090204"/>
                <a:sym typeface="+mn-ea"/>
              </a:rPr>
              <a:t>Les composantes du régime français de laïcité sont :</a:t>
            </a:r>
            <a:endParaRPr lang="fr-FR" b="1" strike="noStrike" spc="-1">
              <a:latin typeface="Arial" panose="020B0604020202090204"/>
            </a:endParaRPr>
          </a:p>
          <a:p>
            <a:endParaRPr lang="fr-FR" b="1" strike="noStrike" spc="-1">
              <a:latin typeface="Arial" panose="020B0604020202090204"/>
            </a:endParaRPr>
          </a:p>
          <a:p>
            <a:pPr marL="215900" indent="-215900">
              <a:buBlip>
                <a:blip r:embed="rId1"/>
              </a:buBlip>
            </a:pPr>
            <a:r>
              <a:rPr lang="fr-FR" b="1" spc="-1">
                <a:latin typeface="Arial" panose="020B0604020202090204"/>
                <a:sym typeface="+mn-ea"/>
              </a:rPr>
              <a:t>La liberté absolue de conscience</a:t>
            </a:r>
            <a:endParaRPr lang="fr-FR" b="1" strike="noStrike" spc="-1">
              <a:latin typeface="Arial" panose="020B0604020202090204"/>
            </a:endParaRPr>
          </a:p>
          <a:p>
            <a:pPr marL="215900" indent="-215900">
              <a:buBlip>
                <a:blip r:embed="rId1"/>
              </a:buBlip>
            </a:pPr>
            <a:r>
              <a:rPr lang="fr-FR" b="1" spc="-1">
                <a:latin typeface="Arial" panose="020B0604020202090204"/>
                <a:sym typeface="+mn-ea"/>
              </a:rPr>
              <a:t>Le libre exercice du culte, garanti par l’État</a:t>
            </a:r>
            <a:endParaRPr lang="fr-FR" b="1" strike="noStrike" spc="-1">
              <a:latin typeface="Arial" panose="020B0604020202090204"/>
            </a:endParaRPr>
          </a:p>
          <a:p>
            <a:pPr marL="215900" indent="-215900">
              <a:buBlip>
                <a:blip r:embed="rId1"/>
              </a:buBlip>
            </a:pPr>
            <a:r>
              <a:rPr lang="fr-FR" b="1" spc="-1">
                <a:latin typeface="Arial" panose="020B0604020202090204"/>
                <a:sym typeface="+mn-ea"/>
              </a:rPr>
              <a:t>La neutralité de l’État et de ses agents </a:t>
            </a:r>
            <a:endParaRPr lang="fr-FR" b="1" strike="noStrike" spc="-1">
              <a:latin typeface="Arial" panose="020B0604020202090204"/>
            </a:endParaRPr>
          </a:p>
          <a:p>
            <a:pPr marL="215900" indent="-215900">
              <a:buBlip>
                <a:blip r:embed="rId1"/>
              </a:buBlip>
            </a:pPr>
            <a:r>
              <a:rPr lang="fr-FR" b="1" spc="-1">
                <a:latin typeface="Arial" panose="020B0604020202090204"/>
                <a:sym typeface="+mn-ea"/>
              </a:rPr>
              <a:t>Le respect de la pluralité des croyances et de la non-croyance</a:t>
            </a:r>
            <a:endParaRPr lang="de-DE" altLang="en-US"/>
          </a:p>
        </p:txBody>
      </p:sp>
      <p:sp>
        <p:nvSpPr>
          <p:cNvPr id="4" name="Titel 3"/>
          <p:cNvSpPr/>
          <p:nvPr>
            <p:ph type="title"/>
          </p:nvPr>
        </p:nvSpPr>
        <p:spPr/>
        <p:txBody>
          <a:bodyPr/>
          <a:p>
            <a:pPr algn="ctr"/>
            <a:r>
              <a:rPr lang="fr-FR" altLang="de-DE"/>
              <a:t>Travail préparatoire</a:t>
            </a:r>
            <a:endParaRPr lang="fr-FR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74115"/>
          </a:xfrm>
        </p:spPr>
        <p:txBody>
          <a:bodyPr/>
          <a:p>
            <a:r>
              <a:rPr lang="fr-FR" altLang="de-DE" sz="2800">
                <a:sym typeface="+mn-ea"/>
              </a:rPr>
              <a:t>Liberté de conscience / Liberté de manifester sa croyance à l‘extérieur</a:t>
            </a:r>
            <a:endParaRPr lang="de-DE" altLang="en-US" sz="280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7340" y="1174750"/>
            <a:ext cx="11738610" cy="4953000"/>
          </a:xfrm>
        </p:spPr>
        <p:txBody>
          <a:bodyPr/>
          <a:p>
            <a:pPr marL="0" indent="0" algn="just">
              <a:buNone/>
            </a:pPr>
            <a:r>
              <a:rPr lang="fr-FR" altLang="en-US" sz="2400" b="1" dirty="0">
                <a:sym typeface="+mn-ea"/>
              </a:rPr>
              <a:t>La liberté de réligion comprend la liberté de conscience et de croyance, mais aussi celle de manifester sa croyance religieuse à l’extérieur ( port de signes, pratique du culte...) :</a:t>
            </a:r>
            <a:endParaRPr lang="fr-FR" altLang="en-US" sz="2400" b="1" dirty="0">
              <a:sym typeface="+mn-ea"/>
            </a:endParaRPr>
          </a:p>
          <a:p>
            <a:pPr marL="0" indent="0" algn="just">
              <a:buNone/>
            </a:pPr>
            <a:r>
              <a:rPr lang="fr-FR" altLang="en-US" sz="2400" dirty="0">
                <a:sym typeface="+mn-ea"/>
              </a:rPr>
              <a:t> Cette liberté de manifester sa croyance à l’extérieur est garantie mais peut être limitée :</a:t>
            </a:r>
            <a:endParaRPr lang="fr-FR" altLang="en-US" sz="2400" dirty="0">
              <a:sym typeface="+mn-ea"/>
            </a:endParaRPr>
          </a:p>
          <a:p>
            <a:pPr marL="0" indent="0" algn="just">
              <a:buNone/>
            </a:pPr>
            <a:r>
              <a:rPr lang="fr-FR" altLang="en-US" sz="2400" dirty="0">
                <a:sym typeface="+mn-ea"/>
              </a:rPr>
              <a:t>-  </a:t>
            </a:r>
            <a:r>
              <a:rPr lang="fr-FR" altLang="en-US" sz="2400" b="1" dirty="0">
                <a:solidFill>
                  <a:schemeClr val="accent1"/>
                </a:solidFill>
                <a:sym typeface="+mn-ea"/>
              </a:rPr>
              <a:t>si trouble à l'ordre public établi par la loi ;</a:t>
            </a:r>
            <a:endParaRPr lang="fr-FR" altLang="en-US" sz="2400" dirty="0">
              <a:solidFill>
                <a:schemeClr val="accent1"/>
              </a:solidFill>
              <a:sym typeface="+mn-ea"/>
            </a:endParaRPr>
          </a:p>
          <a:p>
            <a:pPr marL="0" indent="0" algn="just">
              <a:buNone/>
            </a:pPr>
            <a:r>
              <a:rPr lang="fr-FR" altLang="en-US" sz="2400" dirty="0">
                <a:sym typeface="+mn-ea"/>
              </a:rPr>
              <a:t>-  </a:t>
            </a:r>
            <a:r>
              <a:rPr lang="fr-FR" altLang="en-US" sz="2400" b="1" dirty="0">
                <a:solidFill>
                  <a:schemeClr val="accent1"/>
                </a:solidFill>
                <a:sym typeface="+mn-ea"/>
              </a:rPr>
              <a:t>dans le but d’assurer un égal traitement de tous les usagers du service public. Le principe de laïcité implique l’obligation de neutralité des agents publics ;</a:t>
            </a:r>
            <a:endParaRPr lang="fr-FR" altLang="en-US" sz="2400" b="1" dirty="0">
              <a:solidFill>
                <a:schemeClr val="accent1"/>
              </a:solidFill>
              <a:sym typeface="+mn-ea"/>
            </a:endParaRPr>
          </a:p>
          <a:p>
            <a:pPr marL="0" indent="0" algn="just">
              <a:buNone/>
            </a:pPr>
            <a:r>
              <a:rPr lang="fr-FR" altLang="en-US" sz="2400" dirty="0">
                <a:sym typeface="+mn-ea"/>
              </a:rPr>
              <a:t>-</a:t>
            </a:r>
            <a:r>
              <a:rPr lang="fr-FR" altLang="en-US" sz="2400" dirty="0">
                <a:solidFill>
                  <a:schemeClr val="accent1"/>
                </a:solidFill>
                <a:sym typeface="+mn-ea"/>
              </a:rPr>
              <a:t> </a:t>
            </a:r>
            <a:r>
              <a:rPr lang="fr-FR" altLang="en-US" sz="2400" b="1" dirty="0">
                <a:solidFill>
                  <a:schemeClr val="accent1"/>
                </a:solidFill>
                <a:sym typeface="+mn-ea"/>
              </a:rPr>
              <a:t>dans le système scolaire public,  dans le but de protéger la liberté de conscience des élèves et de faire de l’école le lieu où les élèves puissent apprendre à former leur propre jugement sans subir aucune pression.</a:t>
            </a:r>
            <a:r>
              <a:rPr lang="fr-FR" altLang="en-US" sz="2400" dirty="0">
                <a:sym typeface="+mn-ea"/>
              </a:rPr>
              <a:t> </a:t>
            </a:r>
            <a:r>
              <a:rPr lang="fr-FR" altLang="en-US" sz="2400" dirty="0">
                <a:solidFill>
                  <a:schemeClr val="accent1"/>
                </a:solidFill>
                <a:sym typeface="+mn-ea"/>
              </a:rPr>
              <a:t>(cf. esprit de la loi de 2004).</a:t>
            </a:r>
            <a:endParaRPr lang="fr-FR" altLang="en-US" sz="2400" b="1" dirty="0"/>
          </a:p>
          <a:p>
            <a:endParaRPr lang="de-DE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0"/>
            <a:ext cx="9923145" cy="1014095"/>
          </a:xfrm>
        </p:spPr>
        <p:txBody>
          <a:bodyPr/>
          <a:p>
            <a:pPr algn="ctr"/>
            <a:r>
              <a:rPr lang="fr-FR" altLang="de-DE" sz="2800" b="1">
                <a:latin typeface="Arial Bold" panose="020B0604020202090204" charset="0"/>
                <a:cs typeface="Arial Bold" panose="020B0604020202090204" charset="0"/>
              </a:rPr>
              <a:t>        Etape I : Une conception apaisée de la laïcité dans plusieurs domaines</a:t>
            </a:r>
            <a:endParaRPr lang="fr-FR" altLang="de-DE" sz="2800" b="1">
              <a:latin typeface="Arial Bold" panose="020B0604020202090204" charset="0"/>
              <a:cs typeface="Arial Bold" panose="020B060402020209020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fr-FR" altLang="de-DE" b="1">
                <a:latin typeface="Arial Bold" panose="020B0604020202090204" charset="0"/>
                <a:cs typeface="Arial Bold" panose="020B0604020202090204" charset="0"/>
              </a:rPr>
              <a:t>Travail en groupe , puis restitution devant toute la classe</a:t>
            </a:r>
            <a:endParaRPr lang="fr-FR" altLang="de-DE" b="1">
              <a:latin typeface="Arial Bold" panose="020B0604020202090204" charset="0"/>
              <a:cs typeface="Arial Bold" panose="020B0604020202090204" charset="0"/>
            </a:endParaRPr>
          </a:p>
          <a:p>
            <a:r>
              <a:rPr lang="fr-FR" altLang="de-DE" b="1">
                <a:latin typeface="Arial Bold" panose="020B0604020202090204" charset="0"/>
                <a:cs typeface="Arial Bold" panose="020B0604020202090204" charset="0"/>
              </a:rPr>
              <a:t> PB 1/ 3 : </a:t>
            </a:r>
            <a:endParaRPr lang="fr-FR" altLang="de-DE" b="1">
              <a:latin typeface="Arial Bold" panose="020B0604020202090204" charset="0"/>
              <a:cs typeface="Arial Bold" panose="020B0604020202090204" charset="0"/>
            </a:endParaRPr>
          </a:p>
          <a:p>
            <a:endParaRPr lang="fr-FR" altLang="de-DE"/>
          </a:p>
          <a:p>
            <a:pPr marL="0" indent="0">
              <a:buNone/>
            </a:pPr>
            <a:r>
              <a:rPr lang="en-US" altLang="de-DE">
                <a:hlinkClick r:id="rId1" action="ppaction://hlinkfile"/>
              </a:rPr>
              <a:t>L’existence de carr</a:t>
            </a:r>
            <a:r>
              <a:rPr lang="en-US" altLang="en-US">
                <a:hlinkClick r:id="rId1" action="ppaction://hlinkfile"/>
              </a:rPr>
              <a:t>é</a:t>
            </a:r>
            <a:r>
              <a:rPr lang="en-US" altLang="de-DE">
                <a:hlinkClick r:id="rId1" action="ppaction://hlinkfile"/>
              </a:rPr>
              <a:t>s confessionnels dans les cimeti</a:t>
            </a:r>
            <a:r>
              <a:rPr lang="en-US" altLang="en-US">
                <a:hlinkClick r:id="rId1" action="ppaction://hlinkfile"/>
              </a:rPr>
              <a:t>è</a:t>
            </a:r>
            <a:r>
              <a:rPr lang="en-US" altLang="de-DE">
                <a:hlinkClick r:id="rId1" action="ppaction://hlinkfile"/>
              </a:rPr>
              <a:t>res publics fait-elle obstacle à la neutralit</a:t>
            </a:r>
            <a:r>
              <a:rPr lang="en-US" altLang="en-US">
                <a:hlinkClick r:id="rId1" action="ppaction://hlinkfile"/>
              </a:rPr>
              <a:t>é</a:t>
            </a:r>
            <a:r>
              <a:rPr lang="en-US" altLang="de-DE">
                <a:hlinkClick r:id="rId1" action="ppaction://hlinkfile"/>
              </a:rPr>
              <a:t> des lieux publics ?</a:t>
            </a:r>
            <a:endParaRPr lang="en-US" altLang="de-DE"/>
          </a:p>
          <a:p>
            <a:pPr marL="0" indent="0">
              <a:buNone/>
            </a:pPr>
            <a:r>
              <a:rPr lang="en-US" altLang="de-DE"/>
              <a:t>L’existence des "carr</a:t>
            </a:r>
            <a:r>
              <a:rPr lang="en-US" altLang="en-US"/>
              <a:t>é</a:t>
            </a:r>
            <a:r>
              <a:rPr lang="en-US" altLang="de-DE"/>
              <a:t>s" confessionnels est impossible en droit. Et pourtant... Un exemple d’ "accommodement raisonnable" par la R</a:t>
            </a:r>
            <a:r>
              <a:rPr lang="en-US" altLang="en-US"/>
              <a:t>é</a:t>
            </a:r>
            <a:r>
              <a:rPr lang="en-US" altLang="de-DE"/>
              <a:t>publique la</a:t>
            </a:r>
            <a:r>
              <a:rPr lang="en-US" altLang="en-US"/>
              <a:t>ï</a:t>
            </a:r>
            <a:r>
              <a:rPr lang="en-US" altLang="de-DE"/>
              <a:t>que elle-m</a:t>
            </a:r>
            <a:r>
              <a:rPr lang="en-US" altLang="en-US"/>
              <a:t>ê</a:t>
            </a:r>
            <a:r>
              <a:rPr lang="en-US" altLang="de-DE"/>
              <a:t>me.</a:t>
            </a:r>
            <a:r>
              <a:rPr lang="fr-FR" altLang="de-DE"/>
              <a:t> </a:t>
            </a:r>
            <a:endParaRPr lang="fr-FR" altLang="de-DE"/>
          </a:p>
          <a:p>
            <a:pPr marL="0" indent="0">
              <a:buNone/>
            </a:pPr>
            <a:endParaRPr lang="fr-FR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altLang="de-DE"/>
              <a:t>PB  2/3</a:t>
            </a:r>
            <a:endParaRPr lang="fr-FR" alt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fr-FR" altLang="en-US"/>
              <a:t>L</a:t>
            </a:r>
            <a:r>
              <a:rPr lang="en-US" altLang="de-DE"/>
              <a:t>a neutralit</a:t>
            </a:r>
            <a:r>
              <a:rPr lang="en-US" altLang="en-US"/>
              <a:t>é</a:t>
            </a:r>
            <a:r>
              <a:rPr lang="en-US" altLang="de-DE"/>
              <a:t> religieuse des pouvoirs (nationaux et locaux) interdit-elle la pr</a:t>
            </a:r>
            <a:r>
              <a:rPr lang="en-US" altLang="en-US"/>
              <a:t>é</a:t>
            </a:r>
            <a:r>
              <a:rPr lang="en-US" altLang="de-DE"/>
              <a:t>sence de statues ou de monuments à caract</a:t>
            </a:r>
            <a:r>
              <a:rPr lang="en-US" altLang="en-US"/>
              <a:t>è</a:t>
            </a:r>
            <a:r>
              <a:rPr lang="en-US" altLang="de-DE"/>
              <a:t>re religieux dans l’espace public ? A quelles conditions une statue repr</a:t>
            </a:r>
            <a:r>
              <a:rPr lang="en-US" altLang="en-US"/>
              <a:t>é</a:t>
            </a:r>
            <a:r>
              <a:rPr lang="en-US" altLang="de-DE"/>
              <a:t>sentant un personnage issu des religions institu</a:t>
            </a:r>
            <a:r>
              <a:rPr lang="en-US" altLang="en-US"/>
              <a:t>é</a:t>
            </a:r>
            <a:r>
              <a:rPr lang="en-US" altLang="de-DE"/>
              <a:t>es peut-elle </a:t>
            </a:r>
            <a:r>
              <a:rPr lang="en-US" altLang="en-US"/>
              <a:t>ê</a:t>
            </a:r>
            <a:r>
              <a:rPr lang="en-US" altLang="de-DE"/>
              <a:t>tre </a:t>
            </a:r>
            <a:r>
              <a:rPr lang="en-US" altLang="en-US"/>
              <a:t>é</a:t>
            </a:r>
            <a:r>
              <a:rPr lang="en-US" altLang="de-DE"/>
              <a:t>rig</a:t>
            </a:r>
            <a:r>
              <a:rPr lang="en-US" altLang="en-US"/>
              <a:t>é</a:t>
            </a:r>
            <a:r>
              <a:rPr lang="en-US" altLang="de-DE"/>
              <a:t>e dans l’espace public ?</a:t>
            </a:r>
            <a:endParaRPr lang="en-US" altLang="de-DE"/>
          </a:p>
          <a:p>
            <a:r>
              <a:rPr lang="en-US" altLang="de-DE">
                <a:hlinkClick r:id="rId1" action="ppaction://hlinkfile"/>
              </a:rPr>
              <a:t>https://dgemc.ac-versailles.fr/spip.php?article2696</a:t>
            </a:r>
            <a:endParaRPr lang="en-US" altLang="de-DE"/>
          </a:p>
          <a:p>
            <a:endParaRPr lang="en-US" altLang="de-DE"/>
          </a:p>
          <a:p>
            <a:endParaRPr lang="en-US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altLang="de-DE"/>
              <a:t>PB 3/3</a:t>
            </a:r>
            <a:endParaRPr lang="fr-FR" alt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de-DE"/>
              <a:t>Les embl</a:t>
            </a:r>
            <a:r>
              <a:rPr lang="en-US" altLang="en-US"/>
              <a:t>è</a:t>
            </a:r>
            <a:r>
              <a:rPr lang="en-US" altLang="de-DE"/>
              <a:t>mes religieux dans l’espace public heurtent-ils le principe de la</a:t>
            </a:r>
            <a:r>
              <a:rPr lang="en-US" altLang="en-US"/>
              <a:t>ï</a:t>
            </a:r>
            <a:r>
              <a:rPr lang="en-US" altLang="de-DE"/>
              <a:t>cit</a:t>
            </a:r>
            <a:r>
              <a:rPr lang="en-US" altLang="en-US"/>
              <a:t>é</a:t>
            </a:r>
            <a:r>
              <a:rPr lang="en-US" altLang="de-DE"/>
              <a:t> ?</a:t>
            </a:r>
            <a:endParaRPr lang="en-US" altLang="de-DE"/>
          </a:p>
          <a:p>
            <a:endParaRPr lang="en-US" altLang="de-DE"/>
          </a:p>
          <a:p>
            <a:r>
              <a:rPr lang="en-US" altLang="de-DE">
                <a:hlinkClick r:id="rId1" action="ppaction://hlinkfile"/>
              </a:rPr>
              <a:t>https://dgemc.ac-versailles.fr/spip.php?article2696</a:t>
            </a:r>
            <a:endParaRPr lang="en-US" altLang="de-DE"/>
          </a:p>
          <a:p>
            <a:endParaRPr lang="en-US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pPr algn="just"/>
            <a:r>
              <a:rPr lang="fr-FR" altLang="de-DE"/>
              <a:t>Etape 2 : La spécificité du droit de la laïcité scolaire</a:t>
            </a:r>
            <a:endParaRPr lang="fr-FR" alt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7030" y="1174750"/>
            <a:ext cx="11825605" cy="4953000"/>
          </a:xfrm>
        </p:spPr>
        <p:txBody>
          <a:bodyPr/>
          <a:p>
            <a:pPr marL="0" indent="0" algn="just">
              <a:buNone/>
            </a:pPr>
            <a:r>
              <a:rPr lang="fr-FR" altLang="de-DE" sz="2800" b="1">
                <a:latin typeface="Arial Bold" panose="020B0604020202090204" charset="0"/>
                <a:cs typeface="Arial Bold" panose="020B0604020202090204" charset="0"/>
                <a:sym typeface="+mn-ea"/>
              </a:rPr>
              <a:t>La laïcité scolaire est régie par des dispositions qui lui sont propres </a:t>
            </a:r>
            <a:r>
              <a:rPr lang="fr-FR" altLang="de-DE" sz="2800">
                <a:latin typeface="Arial" panose="020B0604020202090204" pitchFamily="34" charset="0"/>
                <a:cs typeface="Arial" panose="020B0604020202090204" pitchFamily="34" charset="0"/>
                <a:sym typeface="+mn-ea"/>
              </a:rPr>
              <a:t>Le Titre IV du </a:t>
            </a:r>
            <a:r>
              <a:rPr lang="fr-FR" altLang="de-DE" sz="2800">
                <a:sym typeface="+mn-ea"/>
              </a:rPr>
              <a:t>Code de l‘Éducation intitulé  </a:t>
            </a:r>
            <a:r>
              <a:rPr lang="en-US" altLang="de-DE" sz="2800">
                <a:solidFill>
                  <a:schemeClr val="accent1"/>
                </a:solidFill>
                <a:sym typeface="+mn-ea"/>
              </a:rPr>
              <a:t>LA LA</a:t>
            </a:r>
            <a:r>
              <a:rPr lang="en-US" altLang="en-US" sz="2800">
                <a:solidFill>
                  <a:schemeClr val="accent1"/>
                </a:solidFill>
                <a:sym typeface="+mn-ea"/>
              </a:rPr>
              <a:t>Ï</a:t>
            </a:r>
            <a:r>
              <a:rPr lang="en-US" altLang="de-DE" sz="2800">
                <a:solidFill>
                  <a:schemeClr val="accent1"/>
                </a:solidFill>
                <a:sym typeface="+mn-ea"/>
              </a:rPr>
              <a:t>CIT</a:t>
            </a:r>
            <a:r>
              <a:rPr lang="en-US" altLang="en-US" sz="2800">
                <a:solidFill>
                  <a:schemeClr val="accent1"/>
                </a:solidFill>
                <a:sym typeface="+mn-ea"/>
              </a:rPr>
              <a:t>É</a:t>
            </a:r>
            <a:r>
              <a:rPr lang="en-US" altLang="de-DE" sz="2800">
                <a:solidFill>
                  <a:schemeClr val="accent1"/>
                </a:solidFill>
                <a:sym typeface="+mn-ea"/>
              </a:rPr>
              <a:t> DE L'ENSEIGNEMENT PUBLIC</a:t>
            </a:r>
            <a:r>
              <a:rPr lang="fr-FR" altLang="en-US" sz="2800">
                <a:solidFill>
                  <a:schemeClr val="accent1"/>
                </a:solidFill>
                <a:sym typeface="+mn-ea"/>
              </a:rPr>
              <a:t> </a:t>
            </a:r>
            <a:r>
              <a:rPr lang="fr-FR" altLang="de-DE" sz="2800">
                <a:sym typeface="+mn-ea"/>
              </a:rPr>
              <a:t>s‘ouvre avec le rappel d‘une norme constitutionnelle :</a:t>
            </a:r>
            <a:endParaRPr lang="fr-FR" altLang="de-DE" sz="280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Art. L 141-1. - Comme Il est dit au treizi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è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me alin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é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a du Pr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é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ambule de la Constitution du 27</a:t>
            </a:r>
            <a:r>
              <a:rPr lang="fr-FR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 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octobre 1946 confirm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é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 par celui de la Constitution du 4 octobre 1958, 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«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 la Nation garantit</a:t>
            </a:r>
            <a:r>
              <a:rPr lang="fr-FR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 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l’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é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gal acc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è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s de l’enfant et de l’adulte à l’instruction, à la formation et à la culture;</a:t>
            </a:r>
            <a:r>
              <a:rPr lang="fr-FR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 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l’organisation de l’enseignement public gratuit et la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ï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que à tous les degr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é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s est un devoir de</a:t>
            </a:r>
            <a:r>
              <a:rPr lang="fr-FR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 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l’Etat </a:t>
            </a:r>
            <a:r>
              <a:rPr lang="en-US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»</a:t>
            </a:r>
            <a:r>
              <a:rPr lang="en-US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.</a:t>
            </a:r>
            <a:r>
              <a:rPr lang="fr-FR" altLang="de-DE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Arial Bold" panose="020B0604020202090204" charset="0"/>
                <a:cs typeface="Arial Bold" panose="020B0604020202090204" charset="0"/>
                <a:sym typeface="+mn-ea"/>
              </a:rPr>
              <a:t> </a:t>
            </a:r>
            <a:endParaRPr lang="fr-FR" altLang="de-DE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Arial Bold" panose="020B0604020202090204" charset="0"/>
              <a:cs typeface="Arial Bold" panose="020B0604020202090204" charset="0"/>
            </a:endParaRPr>
          </a:p>
          <a:p>
            <a:pPr marL="0" indent="0" algn="just">
              <a:buNone/>
            </a:pPr>
            <a:r>
              <a:rPr lang="fr-FR" altLang="de-DE" sz="2800">
                <a:sym typeface="+mn-ea"/>
              </a:rPr>
              <a:t>C‘est sur ce fondement qu‘est édifié le principe de gratuité et de laïcité de l‘enseignement public. </a:t>
            </a:r>
            <a:r>
              <a:rPr lang="fr-FR" altLang="de-DE">
                <a:sym typeface="+mn-ea"/>
              </a:rPr>
              <a:t> </a:t>
            </a:r>
            <a:endParaRPr lang="fr-FR" altLang="de-DE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altLang="de-DE"/>
              <a:t>la  lettre et l‘esprit de la loi de 2004</a:t>
            </a:r>
            <a:endParaRPr lang="fr-FR" alt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fr-FR" altLang="de-DE" b="1">
                <a:latin typeface="Arial Bold" panose="020B0604020202090204" charset="0"/>
                <a:cs typeface="Arial Bold" panose="020B0604020202090204" charset="0"/>
              </a:rPr>
              <a:t>Séquence port - tenue signes </a:t>
            </a:r>
            <a:endParaRPr lang="fr-FR" altLang="de-DE" b="1">
              <a:latin typeface="Arial Bold" panose="020B0604020202090204" charset="0"/>
              <a:cs typeface="Arial Bold" panose="020B0604020202090204" charset="0"/>
            </a:endParaRPr>
          </a:p>
          <a:p>
            <a:r>
              <a:rPr lang="fr-FR" altLang="de-DE"/>
              <a:t>Rappeler le caractère d‘exception de la loi de 2004 et le contexte qui a présidé à l‘adoption de cette loi</a:t>
            </a:r>
            <a:endParaRPr lang="fr-FR" altLang="de-DE"/>
          </a:p>
          <a:p>
            <a:r>
              <a:rPr lang="fr-FR" altLang="de-DE"/>
              <a:t>Faire un focus sur l‘esprit de la loi</a:t>
            </a:r>
            <a:endParaRPr lang="fr-FR" altLang="de-DE"/>
          </a:p>
          <a:p>
            <a:endParaRPr lang="fr-FR" altLang="de-DE"/>
          </a:p>
          <a:p>
            <a:pPr marL="0" indent="0">
              <a:buNone/>
            </a:pPr>
            <a:r>
              <a:rPr lang="en-US" altLang="de-DE">
                <a:hlinkClick r:id="rId1" tooltip="" action="ppaction://hlinkfile"/>
              </a:rPr>
              <a:t>La la</a:t>
            </a:r>
            <a:r>
              <a:rPr lang="en-US" altLang="en-US">
                <a:hlinkClick r:id="rId1" tooltip="" action="ppaction://hlinkfile"/>
              </a:rPr>
              <a:t>ï</a:t>
            </a:r>
            <a:r>
              <a:rPr lang="en-US" altLang="de-DE">
                <a:hlinkClick r:id="rId1" tooltip="" action="ppaction://hlinkfile"/>
              </a:rPr>
              <a:t>cit</a:t>
            </a:r>
            <a:r>
              <a:rPr lang="en-US" altLang="en-US">
                <a:hlinkClick r:id="rId1" tooltip="" action="ppaction://hlinkfile"/>
              </a:rPr>
              <a:t>é</a:t>
            </a:r>
            <a:r>
              <a:rPr lang="en-US" altLang="de-DE">
                <a:hlinkClick r:id="rId1" tooltip="" action="ppaction://hlinkfile"/>
              </a:rPr>
              <a:t> scolaire : comment concilier la libert</a:t>
            </a:r>
            <a:r>
              <a:rPr lang="en-US" altLang="en-US">
                <a:hlinkClick r:id="rId1" tooltip="" action="ppaction://hlinkfile"/>
              </a:rPr>
              <a:t>é</a:t>
            </a:r>
            <a:r>
              <a:rPr lang="en-US" altLang="de-DE">
                <a:hlinkClick r:id="rId1" tooltip="" action="ppaction://hlinkfile"/>
              </a:rPr>
              <a:t> de croyance et de culte et la l</a:t>
            </a:r>
            <a:r>
              <a:rPr lang="en-US" altLang="en-US">
                <a:hlinkClick r:id="rId1" tooltip="" action="ppaction://hlinkfile"/>
              </a:rPr>
              <a:t>é</a:t>
            </a:r>
            <a:r>
              <a:rPr lang="en-US" altLang="de-DE">
                <a:hlinkClick r:id="rId1" tooltip="" action="ppaction://hlinkfile"/>
              </a:rPr>
              <a:t>gislation r</a:t>
            </a:r>
            <a:r>
              <a:rPr lang="en-US" altLang="en-US">
                <a:hlinkClick r:id="rId1" tooltip="" action="ppaction://hlinkfile"/>
              </a:rPr>
              <a:t>é</a:t>
            </a:r>
            <a:r>
              <a:rPr lang="en-US" altLang="de-DE">
                <a:hlinkClick r:id="rId1" tooltip="" action="ppaction://hlinkfile"/>
              </a:rPr>
              <a:t>gulant (interdiction</a:t>
            </a:r>
            <a:r>
              <a:rPr lang="fr-FR" altLang="en-US">
                <a:hlinkClick r:id="rId1" tooltip="" action="ppaction://hlinkfile"/>
              </a:rPr>
              <a:t> </a:t>
            </a:r>
            <a:r>
              <a:rPr lang="en-US" altLang="de-DE">
                <a:hlinkClick r:id="rId1" tooltip="" action="ppaction://hlinkfile"/>
              </a:rPr>
              <a:t>pour les agents publics / limitation pour les </a:t>
            </a:r>
            <a:r>
              <a:rPr lang="en-US" altLang="en-US">
                <a:hlinkClick r:id="rId1" tooltip="" action="ppaction://hlinkfile"/>
              </a:rPr>
              <a:t>é</a:t>
            </a:r>
            <a:r>
              <a:rPr lang="en-US" altLang="de-DE">
                <a:hlinkClick r:id="rId1" tooltip="" action="ppaction://hlinkfile"/>
              </a:rPr>
              <a:t>l</a:t>
            </a:r>
            <a:r>
              <a:rPr lang="en-US" altLang="en-US">
                <a:hlinkClick r:id="rId1" tooltip="" action="ppaction://hlinkfile"/>
              </a:rPr>
              <a:t>è</a:t>
            </a:r>
            <a:r>
              <a:rPr lang="en-US" altLang="de-DE">
                <a:hlinkClick r:id="rId1" tooltip="" action="ppaction://hlinkfile"/>
              </a:rPr>
              <a:t>ves) le port de signes manifestant une appartenance</a:t>
            </a:r>
            <a:r>
              <a:rPr lang="fr-FR" altLang="en-US">
                <a:hlinkClick r:id="rId1" tooltip="" action="ppaction://hlinkfile"/>
              </a:rPr>
              <a:t> </a:t>
            </a:r>
            <a:r>
              <a:rPr lang="en-US" altLang="de-DE">
                <a:hlinkClick r:id="rId1" tooltip="" action="ppaction://hlinkfile"/>
              </a:rPr>
              <a:t>religieuse à l’</a:t>
            </a:r>
            <a:r>
              <a:rPr lang="en-US" altLang="en-US">
                <a:hlinkClick r:id="rId1" tooltip="" action="ppaction://hlinkfile"/>
              </a:rPr>
              <a:t>é</a:t>
            </a:r>
            <a:r>
              <a:rPr lang="en-US" altLang="de-DE">
                <a:hlinkClick r:id="rId1" tooltip="" action="ppaction://hlinkfile"/>
              </a:rPr>
              <a:t>cole ?</a:t>
            </a:r>
            <a:endParaRPr lang="en-US" altLang="de-DE"/>
          </a:p>
          <a:p>
            <a:pPr marL="0" indent="0">
              <a:buNone/>
            </a:pPr>
            <a:endParaRPr lang="fr-FR" altLang="de-DE"/>
          </a:p>
          <a:p>
            <a:endParaRPr lang="fr-FR" altLang="de-DE"/>
          </a:p>
          <a:p>
            <a:endParaRPr lang="fr-FR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SimSun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4146</Words>
  <Application>WPS Presentation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SimSun</vt:lpstr>
      <vt:lpstr>Wingdings</vt:lpstr>
      <vt:lpstr>汉仪书宋二KW</vt:lpstr>
      <vt:lpstr>Arial Bold</vt:lpstr>
      <vt:lpstr>Arial</vt:lpstr>
      <vt:lpstr>Microsoft YaHei</vt:lpstr>
      <vt:lpstr>汉仪旗黑</vt:lpstr>
      <vt:lpstr>Arial Unicode MS</vt:lpstr>
      <vt:lpstr>Calibri</vt:lpstr>
      <vt:lpstr>Helvetica Neue</vt:lpstr>
      <vt:lpstr>Communications and Dialogues</vt:lpstr>
      <vt:lpstr>PAF FDGEMC : Séquence sur la laïcité</vt:lpstr>
      <vt:lpstr>OBJECTIFS</vt:lpstr>
      <vt:lpstr>Travail préparatoire</vt:lpstr>
      <vt:lpstr>Liberté de conscience / Liberté de manifester sa croyance à l‘extérieur</vt:lpstr>
      <vt:lpstr>        Etape I : Une conception apaisée de la laïcité dans plusieurs domaines</vt:lpstr>
      <vt:lpstr>PB  2/3</vt:lpstr>
      <vt:lpstr>PB 3/3</vt:lpstr>
      <vt:lpstr>Etape 2 : La spécificité du droit de la laïcité scolaire</vt:lpstr>
      <vt:lpstr>la  lettre et l‘esprit de la loi de 2004</vt:lpstr>
      <vt:lpstr>Etape 3 : Droit comparé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PAF FDGEMC : Séquence sur la laïcité</dc:title>
  <dc:creator>valeriemarchand</dc:creator>
  <cp:lastModifiedBy>WPS_1682767187</cp:lastModifiedBy>
  <cp:revision>3</cp:revision>
  <dcterms:created xsi:type="dcterms:W3CDTF">2025-05-03T06:22:09Z</dcterms:created>
  <dcterms:modified xsi:type="dcterms:W3CDTF">2025-05-03T06:22:09Z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673B2FFDBA427FFB11B61568FC58F40D_43</vt:lpwstr>
  </property>
  <property fmtid="{D5CDD505-2E9C-101B-9397-08002B2CF9AE}" pid="3" name="KSOProductBuildVer">
    <vt:lpwstr>1031-6.13.1.8709</vt:lpwstr>
  </property>
</Properties>
</file>