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66"/>
    <p:restoredTop sz="96281"/>
  </p:normalViewPr>
  <p:slideViewPr>
    <p:cSldViewPr snapToGrid="0" snapToObjects="1" showGuides="1">
      <p:cViewPr varScale="1">
        <p:scale>
          <a:sx n="66" d="100"/>
          <a:sy n="66" d="100"/>
        </p:scale>
        <p:origin x="224" y="14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hasCustomPrompt="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hasCustomPrompt="1"/>
          </p:nvPr>
        </p:nvSpPr>
        <p:spPr/>
        <p:txBody>
          <a:bodyPr vert="eaVert"/>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hasCustomPrompt="1"/>
          </p:nvPr>
        </p:nvSpPr>
        <p:spPr>
          <a:xfrm>
            <a:off x="1066800" y="533400"/>
            <a:ext cx="7505700" cy="5638800"/>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hasCustomPrompt="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dirty="0"/>
          </a:p>
        </p:txBody>
      </p:sp>
      <p:sp>
        <p:nvSpPr>
          <p:cNvPr id="3" name="Text Placeholder 2"/>
          <p:cNvSpPr>
            <a:spLocks noGrp="1"/>
          </p:cNvSpPr>
          <p:nvPr>
            <p:ph type="body" idx="1" hasCustomPrompt="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hasCustomPrompt="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hasCustomPrompt="1"/>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a:p>
        </p:txBody>
      </p:sp>
      <p:sp>
        <p:nvSpPr>
          <p:cNvPr id="4" name="Content Placeholder 3"/>
          <p:cNvSpPr>
            <a:spLocks noGrp="1"/>
          </p:cNvSpPr>
          <p:nvPr>
            <p:ph sz="half" idx="2" hasCustomPrompt="1"/>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hasCustomPrompt="1"/>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a:p>
        </p:txBody>
      </p:sp>
      <p:sp>
        <p:nvSpPr>
          <p:cNvPr id="6" name="Content Placeholder 5"/>
          <p:cNvSpPr>
            <a:spLocks noGrp="1"/>
          </p:cNvSpPr>
          <p:nvPr>
            <p:ph sz="quarter" idx="4" hasCustomPrompt="1"/>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fld>
            <a:endParaRPr lang="en-US"/>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fld>
            <a:endParaRPr lang="en-US"/>
          </a:p>
        </p:txBody>
      </p:sp>
      <p:sp>
        <p:nvSpPr>
          <p:cNvPr id="6" name="Title 5"/>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Content Placeholder 2"/>
          <p:cNvSpPr>
            <a:spLocks noGrp="1"/>
          </p:cNvSpPr>
          <p:nvPr>
            <p:ph idx="1" hasCustomPrompt="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hasCustomPrompt="1"/>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a:p>
        </p:txBody>
      </p:sp>
      <p:sp>
        <p:nvSpPr>
          <p:cNvPr id="5" name="Date Placeholder 4"/>
          <p:cNvSpPr>
            <a:spLocks noGrp="1"/>
          </p:cNvSpPr>
          <p:nvPr>
            <p:ph type="dt" sz="half" idx="10"/>
          </p:nvPr>
        </p:nvSpPr>
        <p:spPr/>
        <p:txBody>
          <a:bodyPr/>
          <a:lstStyle/>
          <a:p>
            <a:fld id="{DA16AA21-1863-4931-97CB-99D0A168701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hasCustomPrompt="1"/>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a:p>
        </p:txBody>
      </p:sp>
      <p:sp>
        <p:nvSpPr>
          <p:cNvPr id="5" name="Date Placeholder 4"/>
          <p:cNvSpPr>
            <a:spLocks noGrp="1"/>
          </p:cNvSpPr>
          <p:nvPr>
            <p:ph type="dt" sz="half" idx="10"/>
          </p:nvPr>
        </p:nvSpPr>
        <p:spPr/>
        <p:txBody>
          <a:bodyPr/>
          <a:lstStyle/>
          <a:p>
            <a:fld id="{3772C379-9A7C-4C87-A116-CBE9F58B04C5}" type="datetimeFigureOut">
              <a:rPr lang="en-US" smtClean="0"/>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microsoft.com/office/2007/relationships/hdphoto" Target="../media/image4.wdp"/><Relationship Id="rId12" Type="http://schemas.openxmlformats.org/officeDocument/2006/relationships/image" Target="../media/image5.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5400" kern="1200" cap="all"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pearltrees.com/mirsalis/formation-dgemc-sexe-et-droit/id10140992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hyperlink" Target="https://www.assemblee-nationale.fr/dyn/17/dossiers/definition_penale_viol_agressions_sexuelles_17e" TargetMode="External"/><Relationship Id="rId2" Type="http://schemas.openxmlformats.org/officeDocument/2006/relationships/hyperlink" Target="https://www.conseil-etat.fr/avis-consultatifs/derniers-avis-rendus/a-l-assemblee-nationale-et-au-senat/avis-sur-une-proposition-de-loi-visant-a-modifier-la-definition-penale-du-viol-et-des-agressions-sexuelles" TargetMode="External"/><Relationship Id="rId1" Type="http://schemas.openxmlformats.org/officeDocument/2006/relationships/hyperlink" Target="https://www.assemblee-nationale.fr/dyn/16/textes/l16b2170_proposition-loi" TargetMode="Externa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www.legifrance.gouv.fr/affichCodeArticle.do?cidTexte=LEGITEXT000006070719&amp;idArticle=LEGIARTI000006417194&amp;dateTexte=&amp;categorieLien=cid" TargetMode="External"/><Relationship Id="rId3" Type="http://schemas.openxmlformats.org/officeDocument/2006/relationships/hyperlink" Target="https://www.legifrance.gouv.fr/affichCodeArticle.do?cidTexte=LEGITEXT000006070719&amp;idArticle=LEGIARTI000006417191&amp;dateTexte=&amp;categorieLien=cid" TargetMode="External"/><Relationship Id="rId2" Type="http://schemas.openxmlformats.org/officeDocument/2006/relationships/hyperlink" Target="https://www.legifrance.gouv.fr/loda/id/LEGIARTI000052534021/2025-11-08" TargetMode="External"/><Relationship Id="rId1" Type="http://schemas.openxmlformats.org/officeDocument/2006/relationships/hyperlink" Target="https://www.legifrance.gouv.fr/codes/article_lc/LEGIARTI000052535583"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hyperlink" Target="https://association-cvm.org/medias/le-consentement-c-est-comme-boire-une-tasse-de-the-ado" TargetMode="Externa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actu-juridique.fr/redirect?type=CASS&amp;id=23-866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 SEXE ET LE DROIT </a:t>
            </a:r>
            <a:br>
              <a:rPr lang="fr-FR" dirty="0"/>
            </a:br>
            <a:endParaRPr lang="fr-FR" dirty="0"/>
          </a:p>
        </p:txBody>
      </p:sp>
      <p:sp>
        <p:nvSpPr>
          <p:cNvPr id="3" name="Sous-titre 2"/>
          <p:cNvSpPr>
            <a:spLocks noGrp="1"/>
          </p:cNvSpPr>
          <p:nvPr>
            <p:ph type="subTitle" idx="1"/>
          </p:nvPr>
        </p:nvSpPr>
        <p:spPr/>
        <p:txBody>
          <a:bodyPr/>
          <a:lstStyle/>
          <a:p>
            <a:r>
              <a:rPr lang="fr-FR" dirty="0"/>
              <a:t>Adaptation didactique - formation DGEMC</a:t>
            </a:r>
            <a:endParaRPr lang="fr-FR" dirty="0"/>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9848" y="484632"/>
            <a:ext cx="10058400" cy="663232"/>
          </a:xfrm>
        </p:spPr>
        <p:txBody>
          <a:bodyPr>
            <a:normAutofit fontScale="90000"/>
          </a:bodyPr>
          <a:lstStyle/>
          <a:p>
            <a:r>
              <a:rPr lang="fr-FR" b="1" dirty="0"/>
              <a:t>Le problème devient manifeste</a:t>
            </a:r>
            <a:endParaRPr lang="fr-FR" dirty="0"/>
          </a:p>
        </p:txBody>
      </p:sp>
      <p:sp>
        <p:nvSpPr>
          <p:cNvPr id="3" name="Espace réservé du contenu 2"/>
          <p:cNvSpPr>
            <a:spLocks noGrp="1"/>
          </p:cNvSpPr>
          <p:nvPr>
            <p:ph idx="1"/>
          </p:nvPr>
        </p:nvSpPr>
        <p:spPr>
          <a:xfrm>
            <a:off x="1069848" y="1147864"/>
            <a:ext cx="10058400" cy="5024336"/>
          </a:xfrm>
        </p:spPr>
        <p:txBody>
          <a:bodyPr>
            <a:normAutofit/>
          </a:bodyPr>
          <a:lstStyle/>
          <a:p>
            <a:pPr algn="just"/>
            <a:r>
              <a:rPr lang="fr-FR" sz="2800" dirty="0"/>
              <a:t>Rappel : La France (avec La Hongrie, La République Tchèque et la Pologne vs. Espagne, Suède, Belgique) s’est opposée en 2023 à une définition harmonisée du viol dans l’Union Européenne (l’article 5 du texte proposé le 8 mars 2022 faisait justement figurer l’absence de consentement dans la définition du viol).</a:t>
            </a:r>
            <a:endParaRPr lang="fr-FR" sz="2800" dirty="0"/>
          </a:p>
          <a:p>
            <a:pPr algn="just"/>
            <a:r>
              <a:rPr lang="fr-FR" sz="2800" dirty="0"/>
              <a:t>L'absence de la notion de consentement dans la définition du viol dans le code pénal était-elle un défaut de la loi française ? Si oui, qu'est-ce qui a rendu son introduction nécessaire ? Si non, quel est le défaut de la notion de consentement qui risque d'obscurcir ou de fragiliser la loi ?</a:t>
            </a:r>
            <a:endParaRPr lang="fr-FR" sz="2800" dirty="0"/>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a:t>Deuxième temps : travailler en groupes sur l'argumentation</a:t>
            </a:r>
            <a:endParaRPr lang="fr-FR" dirty="0"/>
          </a:p>
        </p:txBody>
      </p:sp>
      <p:sp>
        <p:nvSpPr>
          <p:cNvPr id="5" name="Espace réservé du texte 4"/>
          <p:cNvSpPr>
            <a:spLocks noGrp="1"/>
          </p:cNvSpPr>
          <p:nvPr>
            <p:ph type="body" idx="1"/>
          </p:nvPr>
        </p:nvSpPr>
        <p:spPr/>
        <p:txBody>
          <a:bodyPr/>
          <a:lstStyle/>
          <a:p>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69848" y="484632"/>
            <a:ext cx="10058400" cy="45719"/>
          </a:xfrm>
        </p:spPr>
        <p:txBody>
          <a:bodyPr>
            <a:normAutofit fontScale="90000"/>
          </a:bodyPr>
          <a:lstStyle/>
          <a:p>
            <a:endParaRPr lang="fr-FR" dirty="0"/>
          </a:p>
        </p:txBody>
      </p:sp>
      <p:sp>
        <p:nvSpPr>
          <p:cNvPr id="5" name="Espace réservé du contenu 4"/>
          <p:cNvSpPr>
            <a:spLocks noGrp="1"/>
          </p:cNvSpPr>
          <p:nvPr>
            <p:ph idx="1"/>
          </p:nvPr>
        </p:nvSpPr>
        <p:spPr>
          <a:xfrm>
            <a:off x="1069848" y="691376"/>
            <a:ext cx="10058400" cy="5480824"/>
          </a:xfrm>
        </p:spPr>
        <p:txBody>
          <a:bodyPr>
            <a:normAutofit fontScale="92500" lnSpcReduction="10000"/>
          </a:bodyPr>
          <a:lstStyle/>
          <a:p>
            <a:pPr lvl="0" algn="just"/>
            <a:r>
              <a:rPr lang="fr-FR" sz="2400" dirty="0"/>
              <a:t>Groupes de 3 ou 4 élèves</a:t>
            </a:r>
            <a:endParaRPr lang="fr-FR" sz="2400" dirty="0"/>
          </a:p>
          <a:p>
            <a:pPr lvl="0" algn="just"/>
            <a:r>
              <a:rPr lang="fr-FR" sz="2400" dirty="0"/>
              <a:t>Dossier de documents : 3 docs "pour" + 3 docs "contre » (voir </a:t>
            </a:r>
            <a:r>
              <a:rPr lang="fr-FR" sz="2400" dirty="0" err="1"/>
              <a:t>pearltrees</a:t>
            </a:r>
            <a:r>
              <a:rPr lang="fr-FR" sz="2400" dirty="0"/>
              <a:t>) </a:t>
            </a:r>
            <a:r>
              <a:rPr lang="fr-FR" sz="2400" dirty="0">
                <a:hlinkClick r:id="rId1"/>
              </a:rPr>
              <a:t>https://www.pearltrees.com/mirsalis/formation-dgemc-sexe-et-droit/id101409922</a:t>
            </a:r>
            <a:endParaRPr lang="fr-FR" sz="2400" dirty="0"/>
          </a:p>
          <a:p>
            <a:pPr lvl="0" algn="just"/>
            <a:r>
              <a:rPr lang="fr-FR" sz="2400" dirty="0"/>
              <a:t>Consigne 1 : dans un tableau relevez les arguments pour et les arguments contre l'introduction de la notion de consentement dans la loi pénale définissant le viol.</a:t>
            </a:r>
            <a:endParaRPr lang="fr-FR" sz="2400" dirty="0"/>
          </a:p>
          <a:p>
            <a:pPr lvl="0" algn="just"/>
            <a:r>
              <a:rPr lang="fr-FR" sz="2400" dirty="0"/>
              <a:t>Consigne 2 : vous êtes rapporteur d'une commission à l'Assemblée nationale, et devez présenter les conclusions du travail de votre groupe devant l'assemblée. Rédigez un texte qui présente votre position : êtes-vous pour ou contre l'introduction de la notion de consentement dans la loi ? Argumentez !</a:t>
            </a:r>
            <a:endParaRPr lang="fr-FR" sz="2400" dirty="0"/>
          </a:p>
          <a:p>
            <a:pPr lvl="0" algn="just"/>
            <a:r>
              <a:rPr lang="fr-FR" sz="2400" dirty="0"/>
              <a:t>Vous devez rédiger le texte qui sera remis au professeur en fin de séance + préparer votre orateur ou votre oratrice dont vous êtes collectivement responsables de la prestation. L'évaluation (note de groupe) tiendra compte des qualités des deux exercices.</a:t>
            </a:r>
            <a:endParaRPr lang="fr-FR" sz="2400" dirty="0"/>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 Dénouement : Actualité de la question</a:t>
            </a:r>
            <a:br>
              <a:rPr lang="fr-FR" dirty="0"/>
            </a:br>
            <a:endParaRPr lang="fr-FR" dirty="0"/>
          </a:p>
        </p:txBody>
      </p:sp>
      <p:sp>
        <p:nvSpPr>
          <p:cNvPr id="3" name="Espace réservé du texte 2"/>
          <p:cNvSpPr>
            <a:spLocks noGrp="1"/>
          </p:cNvSpPr>
          <p:nvPr>
            <p:ph type="body" idx="1"/>
          </p:nvPr>
        </p:nvSpPr>
        <p:spPr/>
        <p:txBody>
          <a:bodyPr/>
          <a:lstStyle/>
          <a:p>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69848" y="484632"/>
            <a:ext cx="10058400" cy="118483"/>
          </a:xfrm>
        </p:spPr>
        <p:txBody>
          <a:bodyPr>
            <a:normAutofit fontScale="90000"/>
          </a:bodyPr>
          <a:lstStyle/>
          <a:p>
            <a:endParaRPr lang="fr-FR" dirty="0"/>
          </a:p>
        </p:txBody>
      </p:sp>
      <p:graphicFrame>
        <p:nvGraphicFramePr>
          <p:cNvPr id="6" name="Espace réservé du contenu 5"/>
          <p:cNvGraphicFramePr>
            <a:graphicFrameLocks noGrp="1"/>
          </p:cNvGraphicFramePr>
          <p:nvPr>
            <p:ph idx="1"/>
          </p:nvPr>
        </p:nvGraphicFramePr>
        <p:xfrm>
          <a:off x="1069848" y="1886291"/>
          <a:ext cx="10058400" cy="4572000"/>
        </p:xfrm>
        <a:graphic>
          <a:graphicData uri="http://schemas.openxmlformats.org/drawingml/2006/table">
            <a:tbl>
              <a:tblPr firstRow="1" bandRow="1">
                <a:tableStyleId>{073A0DAA-6AF3-43AB-8588-CEC1D06C72B9}</a:tableStyleId>
              </a:tblPr>
              <a:tblGrid>
                <a:gridCol w="3352800"/>
                <a:gridCol w="3352800"/>
                <a:gridCol w="3352800"/>
              </a:tblGrid>
              <a:tr h="141549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200" dirty="0">
                          <a:effectLst/>
                        </a:rPr>
                        <a:t>Proposition de loi n°2170 - 13 fév. 2024</a:t>
                      </a:r>
                      <a:endParaRPr lang="fr-FR" sz="1800" kern="1200" dirty="0">
                        <a:effectLst/>
                      </a:endParaRP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200" dirty="0">
                          <a:effectLst/>
                        </a:rPr>
                        <a:t>Avis consultatif du Conseil d'Etat de 11 mars 2025</a:t>
                      </a:r>
                      <a:endParaRPr lang="fr-FR" sz="1800" kern="1200" dirty="0">
                        <a:effectLst/>
                      </a:endParaRP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200" dirty="0">
                          <a:effectLst/>
                        </a:rPr>
                        <a:t>Procédure accélérée engagée le 28 mars sur le texte déposé le 21 janvier 2025 à l'Assemblée nationale</a:t>
                      </a:r>
                      <a:endParaRPr lang="fr-FR" sz="1800" kern="1200" dirty="0">
                        <a:effectLst/>
                      </a:endParaRPr>
                    </a:p>
                    <a:p>
                      <a:endParaRPr lang="fr-FR" dirty="0"/>
                    </a:p>
                  </a:txBody>
                  <a:tcPr/>
                </a:tc>
              </a:tr>
              <a:tr h="2742524">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FR" dirty="0">
                          <a:hlinkClick r:id="rId1"/>
                        </a:rPr>
                        <a:t>https://www.assemblee-nationale.fr/dyn/16/textes/l16b2170_proposition-loi</a:t>
                      </a:r>
                      <a:endParaRPr lang="fr-FR" dirty="0"/>
                    </a:p>
                    <a:p>
                      <a:pPr marL="0" marR="0" indent="0" algn="l" defTabSz="914400" rtl="0" eaLnBrk="1" fontAlgn="auto" latinLnBrk="0" hangingPunct="1">
                        <a:lnSpc>
                          <a:spcPct val="100000"/>
                        </a:lnSpc>
                        <a:spcBef>
                          <a:spcPts val="0"/>
                        </a:spcBef>
                        <a:spcAft>
                          <a:spcPts val="0"/>
                        </a:spcAft>
                        <a:buClrTx/>
                        <a:buSzTx/>
                        <a:buFontTx/>
                        <a:buNone/>
                        <a:defRPr/>
                      </a:pPr>
                      <a:endParaRPr lang="fr-FR" dirty="0"/>
                    </a:p>
                  </a:txBody>
                  <a:tcPr/>
                </a:tc>
                <a:tc>
                  <a:txBody>
                    <a:bodyPr/>
                    <a:lstStyle/>
                    <a:p>
                      <a:r>
                        <a:rPr lang="fr-FR" dirty="0">
                          <a:hlinkClick r:id="rId2"/>
                        </a:rPr>
                        <a:t>https://www.conseil-etat.fr/avis-consultatifs/derniers-avis-rendus/a-l-assemblee-nationale-et-au-senat/avis-sur-une-proposition-de-loi-visant-a-modifier-la-definition-penale-du-viol-et-des-agressions-sexuelles</a:t>
                      </a:r>
                      <a:endParaRPr lang="fr-FR" dirty="0"/>
                    </a:p>
                    <a:p>
                      <a:endParaRPr lang="fr-FR" dirty="0"/>
                    </a:p>
                  </a:txBody>
                  <a:tcPr/>
                </a:tc>
                <a:tc>
                  <a:txBody>
                    <a:bodyPr/>
                    <a:lstStyle/>
                    <a:p>
                      <a:r>
                        <a:rPr lang="fr-FR" dirty="0">
                          <a:hlinkClick r:id="rId3"/>
                        </a:rPr>
                        <a:t>https://www.assemblee-nationale.fr/dyn/17/dossiers/definition_penale_viol_agressions_sexuelles_17e</a:t>
                      </a:r>
                      <a:endParaRPr lang="fr-FR" dirty="0"/>
                    </a:p>
                    <a:p>
                      <a:endParaRPr lang="fr-FR" dirty="0"/>
                    </a:p>
                  </a:txBody>
                  <a:tcPr/>
                </a:tc>
              </a:tr>
            </a:tbl>
          </a:graphicData>
        </a:graphic>
      </p:graphicFrame>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5943" y="204017"/>
            <a:ext cx="2179385" cy="1651566"/>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4758" y="204017"/>
            <a:ext cx="2228580" cy="1682274"/>
          </a:xfrm>
          <a:prstGeom prst="rect">
            <a:avLst/>
          </a:prstGeom>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0810" y="103821"/>
            <a:ext cx="2261343" cy="17824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Le texte de loi tel qu'il est désormais</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a:hlinkClick r:id="rId1"/>
              </a:rPr>
              <a:t>Article 222-22</a:t>
            </a:r>
            <a:endParaRPr lang="fr-FR" dirty="0"/>
          </a:p>
          <a:p>
            <a:r>
              <a:rPr lang="fr-FR" b="1" dirty="0">
                <a:hlinkClick r:id="rId2"/>
              </a:rPr>
              <a:t>Modifié par LOI n°2025-1057 du 6 novembre 2025 - art. unique</a:t>
            </a:r>
            <a:endParaRPr lang="fr-FR" dirty="0"/>
          </a:p>
          <a:p>
            <a:r>
              <a:rPr lang="fr-FR" dirty="0"/>
              <a:t>Constitue une agression sexuelle tout acte sexuel non consenti commis sur la personne d'autrui ou sur la personne de l'auteur ou, dans les cas prévus par la loi, commis sur un mineur par un majeur.</a:t>
            </a:r>
            <a:endParaRPr lang="fr-FR" dirty="0"/>
          </a:p>
          <a:p>
            <a:r>
              <a:rPr lang="fr-FR" dirty="0"/>
              <a:t>Au sens de la présente section, le consentement est libre et éclairé, spécifique, préalable et révocable. Il est apprécié au regard des circonstances. Il ne peut être déduit du seul silence ou de la seule absence de réaction de la victime.</a:t>
            </a:r>
            <a:endParaRPr lang="fr-FR" dirty="0"/>
          </a:p>
          <a:p>
            <a:r>
              <a:rPr lang="fr-FR" dirty="0"/>
              <a:t>Il n'y a pas de consentement si l'acte à caractère sexuel est commis avec violence, contrainte, menace ou surprise, quelle que soit leur nature.</a:t>
            </a:r>
            <a:endParaRPr lang="fr-FR" dirty="0"/>
          </a:p>
          <a:p>
            <a:r>
              <a:rPr lang="fr-FR" dirty="0"/>
              <a:t>Le viol et les autres agressions sexuelles sont constitués lorsqu'ils ont été imposés à la victime dans les conditions prévues par la présente section, quelle que soit la nature des relations existant entre l'agresseur et sa victime, y compris s'ils sont unis par les liens du mariage.</a:t>
            </a:r>
            <a:endParaRPr lang="fr-FR" dirty="0"/>
          </a:p>
          <a:p>
            <a:r>
              <a:rPr lang="fr-FR" dirty="0"/>
              <a:t>Lorsque les agressions sexuelles sont commises à l'étranger contre un mineur par un Français ou par une personne résidant habituellement sur le territoire français, la loi française est applicable par dérogation au deuxième alinéa de </a:t>
            </a:r>
            <a:r>
              <a:rPr lang="fr-FR" dirty="0">
                <a:hlinkClick r:id="rId3"/>
              </a:rPr>
              <a:t>l'article 113-6</a:t>
            </a:r>
            <a:r>
              <a:rPr lang="fr-FR" dirty="0"/>
              <a:t> et les dispositions de la seconde phrase de </a:t>
            </a:r>
            <a:r>
              <a:rPr lang="fr-FR" dirty="0">
                <a:hlinkClick r:id="rId4"/>
              </a:rPr>
              <a:t>l'article 113-8</a:t>
            </a:r>
            <a:r>
              <a:rPr lang="fr-FR" dirty="0"/>
              <a:t> ne sont pas applicables.</a:t>
            </a:r>
            <a:endParaRPr lang="fr-FR" dirty="0"/>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t>La Métaphore de la Tasse de Thé</a:t>
            </a:r>
            <a:br>
              <a:rPr lang="fr-FR" dirty="0"/>
            </a:br>
            <a:endParaRPr lang="fr-FR" dirty="0"/>
          </a:p>
        </p:txBody>
      </p:sp>
      <p:pic>
        <p:nvPicPr>
          <p:cNvPr id="3" name="Espace réservé du contenu 2"/>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838200" y="996895"/>
            <a:ext cx="6711950" cy="4397484"/>
          </a:xfrm>
        </p:spPr>
      </p:pic>
      <p:sp>
        <p:nvSpPr>
          <p:cNvPr id="6" name="Espace réservé du texte 5"/>
          <p:cNvSpPr>
            <a:spLocks noGrp="1"/>
          </p:cNvSpPr>
          <p:nvPr>
            <p:ph type="body" sz="half" idx="2"/>
          </p:nvPr>
        </p:nvSpPr>
        <p:spPr/>
        <p:txBody>
          <a:bodyPr>
            <a:normAutofit lnSpcReduction="10000"/>
          </a:bodyPr>
          <a:lstStyle/>
          <a:p>
            <a:r>
              <a:rPr lang="fr-FR" dirty="0"/>
              <a:t>Présentation de la célèbre vidéo "</a:t>
            </a:r>
            <a:r>
              <a:rPr lang="fr-FR" dirty="0" err="1"/>
              <a:t>Tea</a:t>
            </a:r>
            <a:r>
              <a:rPr lang="fr-FR" dirty="0"/>
              <a:t> Consent" comme outil pédagogique.</a:t>
            </a:r>
            <a:endParaRPr lang="fr-FR" dirty="0"/>
          </a:p>
          <a:p>
            <a:r>
              <a:rPr lang="fr-FR" i="1" dirty="0"/>
              <a:t>Vidéo d'animation créée par Blue Seat Studios (2016 - 2'51)</a:t>
            </a:r>
            <a:endParaRPr lang="fr-FR" dirty="0"/>
          </a:p>
          <a:p>
            <a:r>
              <a:rPr lang="fr-FR" b="1" dirty="0"/>
              <a:t>Extension de l'Analogie</a:t>
            </a:r>
            <a:endParaRPr lang="fr-FR" dirty="0"/>
          </a:p>
          <a:p>
            <a:r>
              <a:rPr lang="fr-FR" dirty="0"/>
              <a:t>Inviter les élèves à créer leurs propres métaphores du consentement.</a:t>
            </a:r>
            <a:endParaRPr lang="fr-FR" dirty="0"/>
          </a:p>
          <a:p>
            <a:r>
              <a:rPr lang="fr-FR" dirty="0">
                <a:hlinkClick r:id="rId2"/>
              </a:rPr>
              <a:t>https://association-cvm.org/medias/le-consentement-c-est-comme-boire-une-tasse-de-the-ado</a:t>
            </a:r>
            <a:endParaRPr lang="fr-FR" dirty="0"/>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Prolongement possible</a:t>
            </a:r>
            <a:br>
              <a:rPr lang="fr-FR" dirty="0"/>
            </a:br>
            <a:r>
              <a:rPr lang="fr-FR" b="1" dirty="0"/>
              <a:t>Les Domaines du Droit à Explorer</a:t>
            </a:r>
            <a:endParaRPr lang="fr-FR" dirty="0"/>
          </a:p>
        </p:txBody>
      </p:sp>
      <p:sp>
        <p:nvSpPr>
          <p:cNvPr id="3" name="Espace réservé du contenu 2"/>
          <p:cNvSpPr>
            <a:spLocks noGrp="1"/>
          </p:cNvSpPr>
          <p:nvPr>
            <p:ph sz="half" idx="1"/>
          </p:nvPr>
        </p:nvSpPr>
        <p:spPr/>
        <p:txBody>
          <a:bodyPr/>
          <a:lstStyle/>
          <a:p>
            <a:endParaRPr lang="fr-FR" b="1" dirty="0"/>
          </a:p>
          <a:p>
            <a:r>
              <a:rPr lang="fr-FR" b="1" dirty="0"/>
              <a:t>Droit Civil</a:t>
            </a:r>
            <a:endParaRPr lang="fr-FR" dirty="0"/>
          </a:p>
          <a:p>
            <a:r>
              <a:rPr lang="fr-FR" dirty="0"/>
              <a:t>Contrats, mariage, et consentement dans les actes juridiques.</a:t>
            </a:r>
            <a:endParaRPr lang="fr-FR" dirty="0"/>
          </a:p>
          <a:p>
            <a:r>
              <a:rPr lang="fr-FR" b="1" dirty="0"/>
              <a:t>Droit Pénal</a:t>
            </a:r>
            <a:endParaRPr lang="fr-FR" dirty="0"/>
          </a:p>
          <a:p>
            <a:r>
              <a:rPr lang="fr-FR" dirty="0"/>
              <a:t>notion de consentement explicite.</a:t>
            </a:r>
            <a:endParaRPr lang="fr-FR" dirty="0"/>
          </a:p>
          <a:p>
            <a:endParaRPr lang="fr-FR" dirty="0"/>
          </a:p>
        </p:txBody>
      </p:sp>
      <p:sp>
        <p:nvSpPr>
          <p:cNvPr id="4" name="Espace réservé du contenu 3"/>
          <p:cNvSpPr>
            <a:spLocks noGrp="1"/>
          </p:cNvSpPr>
          <p:nvPr>
            <p:ph sz="half" idx="2"/>
          </p:nvPr>
        </p:nvSpPr>
        <p:spPr/>
        <p:txBody>
          <a:bodyPr/>
          <a:lstStyle/>
          <a:p>
            <a:endParaRPr lang="fr-FR" b="1" dirty="0"/>
          </a:p>
          <a:p>
            <a:r>
              <a:rPr lang="fr-FR" b="1" dirty="0"/>
              <a:t>Droit des Mineurs</a:t>
            </a:r>
            <a:endParaRPr lang="fr-FR" dirty="0"/>
          </a:p>
          <a:p>
            <a:r>
              <a:rPr lang="fr-FR" dirty="0"/>
              <a:t>Capacité juridique et protection des personnes vulnérables.</a:t>
            </a:r>
            <a:endParaRPr lang="fr-FR" dirty="0"/>
          </a:p>
          <a:p>
            <a:r>
              <a:rPr lang="fr-FR" b="1" dirty="0"/>
              <a:t>Droit</a:t>
            </a:r>
            <a:r>
              <a:rPr lang="fr-FR" dirty="0"/>
              <a:t> </a:t>
            </a:r>
            <a:r>
              <a:rPr lang="fr-FR" b="1" dirty="0"/>
              <a:t>Médical</a:t>
            </a:r>
            <a:endParaRPr lang="fr-FR" dirty="0"/>
          </a:p>
          <a:p>
            <a:r>
              <a:rPr lang="fr-FR" dirty="0"/>
              <a:t>Consentement éclairé et traitements médicaux.</a:t>
            </a:r>
            <a:endParaRPr lang="fr-FR" dirty="0"/>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QUIZZ sur les violences sexuelles dans la loi</a:t>
            </a:r>
            <a:endParaRPr lang="fr-FR" dirty="0"/>
          </a:p>
        </p:txBody>
      </p:sp>
      <p:sp>
        <p:nvSpPr>
          <p:cNvPr id="3" name="Espace réservé du contenu 2"/>
          <p:cNvSpPr>
            <a:spLocks noGrp="1"/>
          </p:cNvSpPr>
          <p:nvPr>
            <p:ph idx="1"/>
          </p:nvPr>
        </p:nvSpPr>
        <p:spPr/>
        <p:txBody>
          <a:bodyPr/>
          <a:lstStyle/>
          <a:p>
            <a:endParaRPr lang="fr-FR" dirty="0"/>
          </a:p>
          <a:p>
            <a:r>
              <a:rPr lang="fr-FR" dirty="0"/>
              <a:t>Distribution aux élèves du document</a:t>
            </a:r>
            <a:endParaRPr lang="fr-FR" dirty="0"/>
          </a:p>
          <a:p>
            <a:r>
              <a:rPr lang="fr-FR" dirty="0"/>
              <a:t>Réponse individuelle </a:t>
            </a:r>
            <a:endParaRPr lang="fr-FR" dirty="0"/>
          </a:p>
          <a:p>
            <a:r>
              <a:rPr lang="fr-FR" dirty="0"/>
              <a:t>Correction collective.</a:t>
            </a:r>
            <a:endParaRPr lang="fr-FR" dirty="0"/>
          </a:p>
          <a:p>
            <a:endParaRPr lang="fr-FR" dirty="0"/>
          </a:p>
        </p:txBody>
      </p:sp>
      <p:pic>
        <p:nvPicPr>
          <p:cNvPr id="5" name="Imag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52354" y="2504209"/>
            <a:ext cx="2538043" cy="3584863"/>
          </a:xfrm>
          <a:prstGeom prst="rect">
            <a:avLst/>
          </a:prstGeom>
        </p:spPr>
      </p:pic>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8117" y="2504209"/>
            <a:ext cx="2520131" cy="35952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a:t>Ne pas dire "non", est-ce consentir ?</a:t>
            </a:r>
            <a:endParaRPr lang="fr-FR" dirty="0"/>
          </a:p>
        </p:txBody>
      </p:sp>
      <p:sp>
        <p:nvSpPr>
          <p:cNvPr id="5" name="Sous-titre 4"/>
          <p:cNvSpPr>
            <a:spLocks noGrp="1"/>
          </p:cNvSpPr>
          <p:nvPr>
            <p:ph type="subTitle" idx="1"/>
          </p:nvPr>
        </p:nvSpPr>
        <p:spPr/>
        <p:txBody>
          <a:bodyPr/>
          <a:lstStyle/>
          <a:p>
            <a:r>
              <a:rPr lang="fr-FR" dirty="0"/>
              <a:t>« Qui ne dit mot consent ? »</a:t>
            </a:r>
            <a:endParaRPr lang="fr-FR" dirty="0"/>
          </a:p>
          <a:p>
            <a:r>
              <a:rPr lang="fr-FR" dirty="0"/>
              <a:t>Cours pour des élèves de terminale option DGEMC</a:t>
            </a:r>
            <a:endParaRPr lang="fr-FR" dirty="0"/>
          </a:p>
          <a:p>
            <a:endParaRPr lang="fr-FR" dirty="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Un scénario en deux temps</a:t>
            </a:r>
            <a:endParaRPr lang="fr-FR" dirty="0"/>
          </a:p>
        </p:txBody>
      </p:sp>
      <p:sp>
        <p:nvSpPr>
          <p:cNvPr id="4" name="Espace réservé du contenu 3"/>
          <p:cNvSpPr>
            <a:spLocks noGrp="1"/>
          </p:cNvSpPr>
          <p:nvPr>
            <p:ph sz="half" idx="1"/>
          </p:nvPr>
        </p:nvSpPr>
        <p:spPr/>
        <p:txBody>
          <a:bodyPr/>
          <a:lstStyle/>
          <a:p>
            <a:r>
              <a:rPr lang="fr-FR" sz="3200" b="1" dirty="0"/>
              <a:t>Premier temps</a:t>
            </a:r>
            <a:r>
              <a:rPr lang="fr-FR" sz="3200" dirty="0"/>
              <a:t> : Identifier le problème et sa complexité.</a:t>
            </a:r>
            <a:endParaRPr lang="fr-FR" sz="3200" dirty="0"/>
          </a:p>
          <a:p>
            <a:endParaRPr lang="fr-FR" dirty="0"/>
          </a:p>
        </p:txBody>
      </p:sp>
      <p:sp>
        <p:nvSpPr>
          <p:cNvPr id="5" name="Espace réservé du contenu 4"/>
          <p:cNvSpPr>
            <a:spLocks noGrp="1"/>
          </p:cNvSpPr>
          <p:nvPr>
            <p:ph sz="half" idx="2"/>
          </p:nvPr>
        </p:nvSpPr>
        <p:spPr/>
        <p:txBody>
          <a:bodyPr/>
          <a:lstStyle/>
          <a:p>
            <a:r>
              <a:rPr lang="fr-FR" sz="3200" b="1" dirty="0"/>
              <a:t>Deuxième temps</a:t>
            </a:r>
            <a:r>
              <a:rPr lang="fr-FR" sz="3200" dirty="0"/>
              <a:t> : Réalisation d'une activité en groupes.</a:t>
            </a:r>
            <a:endParaRPr lang="fr-FR" sz="3200" dirty="0"/>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a:t>objectif</a:t>
            </a:r>
            <a:endParaRPr lang="fr-FR" dirty="0"/>
          </a:p>
        </p:txBody>
      </p:sp>
      <p:sp>
        <p:nvSpPr>
          <p:cNvPr id="6" name="Espace réservé du contenu 5"/>
          <p:cNvSpPr>
            <a:spLocks noGrp="1"/>
          </p:cNvSpPr>
          <p:nvPr>
            <p:ph idx="1"/>
          </p:nvPr>
        </p:nvSpPr>
        <p:spPr/>
        <p:txBody>
          <a:bodyPr>
            <a:normAutofit fontScale="92500"/>
          </a:bodyPr>
          <a:lstStyle/>
          <a:p>
            <a:pPr lvl="0"/>
            <a:r>
              <a:rPr lang="fr-FR" sz="3200" dirty="0"/>
              <a:t>Analyser des documents pour identifier des arguments pertinents.</a:t>
            </a:r>
            <a:endParaRPr lang="fr-FR" sz="3200" dirty="0"/>
          </a:p>
          <a:p>
            <a:pPr lvl="0"/>
            <a:r>
              <a:rPr lang="fr-FR" sz="3200" dirty="0"/>
              <a:t>Rédiger un texte argumentatif structuré.</a:t>
            </a:r>
            <a:endParaRPr lang="fr-FR" sz="3200" dirty="0"/>
          </a:p>
          <a:p>
            <a:pPr lvl="0"/>
            <a:r>
              <a:rPr lang="fr-FR" sz="3200" dirty="0"/>
              <a:t>Désigner un orateur pour présenter les conclusions du groupe devant la classe.</a:t>
            </a:r>
            <a:endParaRPr lang="fr-FR" sz="3200" dirty="0"/>
          </a:p>
          <a:p>
            <a:r>
              <a:rPr lang="fr-FR" sz="3200" dirty="0"/>
              <a:t>=&gt; Évaluation : combinant la qualité de l'argumentation orale et écrite (évaluation du travail de groupe).</a:t>
            </a:r>
            <a:endParaRPr lang="fr-FR" sz="3200" dirty="0"/>
          </a:p>
          <a:p>
            <a:endParaRPr lang="fr-FR" dirty="0"/>
          </a:p>
        </p:txBody>
      </p:sp>
      <p:sp>
        <p:nvSpPr>
          <p:cNvPr id="7" name="Espace réservé du texte 6"/>
          <p:cNvSpPr>
            <a:spLocks noGrp="1"/>
          </p:cNvSpPr>
          <p:nvPr>
            <p:ph type="body" sz="half" idx="2"/>
          </p:nvPr>
        </p:nvSpPr>
        <p:spPr>
          <a:xfrm>
            <a:off x="8549640" y="2423160"/>
            <a:ext cx="3200400" cy="3291839"/>
          </a:xfrm>
        </p:spPr>
        <p:txBody>
          <a:bodyPr>
            <a:noAutofit/>
          </a:bodyPr>
          <a:lstStyle/>
          <a:p>
            <a:r>
              <a:rPr lang="fr-FR" sz="2800" dirty="0"/>
              <a:t>Faire comprendre aux élèves qu'il s'agit d'une situation juridique délicate, une question dont la réponse n'est pas immédiatement évidente.</a:t>
            </a:r>
            <a:endParaRPr lang="fr-F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b="1" dirty="0"/>
              <a:t>Premier temps : faire émerger le problème</a:t>
            </a:r>
            <a:br>
              <a:rPr lang="fr-FR" dirty="0"/>
            </a:br>
            <a:endParaRPr lang="fr-FR" dirty="0"/>
          </a:p>
        </p:txBody>
      </p:sp>
      <p:sp>
        <p:nvSpPr>
          <p:cNvPr id="8" name="Espace réservé du texte 7"/>
          <p:cNvSpPr>
            <a:spLocks noGrp="1"/>
          </p:cNvSpPr>
          <p:nvPr>
            <p:ph type="body" idx="1"/>
          </p:nvPr>
        </p:nvSpPr>
        <p:spPr/>
        <p:txBody>
          <a:bodyPr/>
          <a:lstStyle/>
          <a:p>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a:t>Comparer des textes de droit.</a:t>
            </a:r>
            <a:br>
              <a:rPr lang="fr-FR" dirty="0"/>
            </a:br>
            <a:r>
              <a:rPr lang="fr-FR" sz="3100" dirty="0"/>
              <a:t>Analyse de textes juridiques introduisant ou non la notion consentement.</a:t>
            </a:r>
            <a:endParaRPr lang="fr-FR" dirty="0"/>
          </a:p>
        </p:txBody>
      </p:sp>
      <p:sp>
        <p:nvSpPr>
          <p:cNvPr id="5" name="Espace réservé du contenu 4"/>
          <p:cNvSpPr>
            <a:spLocks noGrp="1"/>
          </p:cNvSpPr>
          <p:nvPr>
            <p:ph sz="half" idx="1"/>
          </p:nvPr>
        </p:nvSpPr>
        <p:spPr>
          <a:xfrm>
            <a:off x="1069848" y="2194560"/>
            <a:ext cx="4754880" cy="4507576"/>
          </a:xfrm>
        </p:spPr>
        <p:txBody>
          <a:bodyPr>
            <a:normAutofit fontScale="92500" lnSpcReduction="10000"/>
          </a:bodyPr>
          <a:lstStyle/>
          <a:p>
            <a:pPr marL="0" indent="0" algn="just">
              <a:buNone/>
            </a:pPr>
            <a:r>
              <a:rPr lang="fr-FR" b="1" dirty="0"/>
              <a:t>Code pénal français </a:t>
            </a:r>
            <a:r>
              <a:rPr lang="fr-FR" b="1" u="sng" dirty="0"/>
              <a:t>avant le 6 novembre 2025</a:t>
            </a:r>
            <a:r>
              <a:rPr lang="fr-FR" dirty="0"/>
              <a:t> : Section 3 : Du viol, de l'inceste et des autres agressions sexuelles /Article 222-23 - Modifié par LOI n°2021-478 du 21 avril 2021 - art. 9 : Tout acte de pénétration sexuelle, de quelque nature qu'il soit, ou tout acte bucco-génital commis sur la personne d'autrui ou sur la personne de l'auteur par violence, contrainte, menace ou surprise est un viol. Le viol est puni de quinze ans de réclusion criminelle. </a:t>
            </a:r>
            <a:endParaRPr lang="fr-FR" dirty="0"/>
          </a:p>
        </p:txBody>
      </p:sp>
      <p:sp>
        <p:nvSpPr>
          <p:cNvPr id="6" name="Espace réservé du contenu 5"/>
          <p:cNvSpPr>
            <a:spLocks noGrp="1"/>
          </p:cNvSpPr>
          <p:nvPr>
            <p:ph sz="half" idx="2"/>
          </p:nvPr>
        </p:nvSpPr>
        <p:spPr/>
        <p:txBody>
          <a:bodyPr>
            <a:normAutofit fontScale="92500" lnSpcReduction="10000"/>
          </a:bodyPr>
          <a:lstStyle/>
          <a:p>
            <a:pPr marL="0" indent="0" algn="just">
              <a:buNone/>
            </a:pPr>
            <a:r>
              <a:rPr lang="fr-FR" b="1" dirty="0"/>
              <a:t>Texte traduit du code pénal espagnol – article 178</a:t>
            </a:r>
            <a:r>
              <a:rPr lang="fr-FR" dirty="0"/>
              <a:t> - Loi Organique 10/1995, du 23 novembre, du Code Pénal RÉFORMÉE par la </a:t>
            </a:r>
            <a:r>
              <a:rPr lang="fr-FR" b="1" dirty="0"/>
              <a:t>Loi Organique 10/2022, du 6 septembre</a:t>
            </a:r>
            <a:r>
              <a:rPr lang="fr-FR" dirty="0"/>
              <a:t>, de garantie intégrale de la liberté sexuelle (« Loi du seul oui est oui ») : Sera puni d'une peine de prison de un à quatre ans, en tant que responsable d'agression sexuelle, quiconque commet tout acte portant atteinte à la liberté sexuelle d'une autre personne sans son consentement. Le consentement ne sera reconnu que lorsqu'il est manifesté librement par des actes qui, en fonction des circonstances du cas, expriment clairement la volonté de la personne.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Un cas concret</a:t>
            </a:r>
            <a:br>
              <a:rPr lang="fr-FR" dirty="0"/>
            </a:br>
            <a:endParaRPr lang="fr-FR" dirty="0"/>
          </a:p>
        </p:txBody>
      </p:sp>
      <p:sp>
        <p:nvSpPr>
          <p:cNvPr id="3" name="Espace réservé du contenu 2"/>
          <p:cNvSpPr>
            <a:spLocks noGrp="1"/>
          </p:cNvSpPr>
          <p:nvPr>
            <p:ph idx="1"/>
          </p:nvPr>
        </p:nvSpPr>
        <p:spPr>
          <a:xfrm>
            <a:off x="436419" y="1402773"/>
            <a:ext cx="11232572" cy="5060371"/>
          </a:xfrm>
        </p:spPr>
        <p:txBody>
          <a:bodyPr>
            <a:normAutofit fontScale="85000" lnSpcReduction="20000"/>
          </a:bodyPr>
          <a:lstStyle/>
          <a:p>
            <a:pPr algn="just"/>
            <a:r>
              <a:rPr lang="fr-FR" dirty="0"/>
              <a:t>Le 26 septembre 2017, le parquet de Pontoise a choisi de qualifier en « atteinte sexuelle sur mineure de 15 ans » deux relations sexuelles entre une fillette de 11 ans et un homme de 28 ans. </a:t>
            </a:r>
            <a:endParaRPr lang="fr-FR" dirty="0"/>
          </a:p>
          <a:p>
            <a:pPr algn="just"/>
            <a:r>
              <a:rPr lang="fr-FR" dirty="0"/>
              <a:t>Faits : 24 avril 2017. À la sortie du collège, Sarah, 11 ans, est abordée par l’individu. Proposition de lui apprendre « à embrasser ou plus ». La fillette accepte sans violence, et le suit jusqu’à chez lui. Sur le palier puis dans l’appartement, l’homme exige d’elle une relation sexuelle, sans qu’elle ne se débatte, tétanisée. En quittant les lieux, elle téléphone à sa mère, « complètement désespérée ». Une plainte pour viol est alors déposée. </a:t>
            </a:r>
            <a:endParaRPr lang="fr-FR" dirty="0"/>
          </a:p>
          <a:p>
            <a:pPr algn="just"/>
            <a:r>
              <a:rPr lang="fr-FR" dirty="0"/>
              <a:t>Le parquet de Pontoise a estimé que ces faits ne correspondaient pas à un viol, caractérisé par « la contrainte, la violence, la menace ou la surprise » (article 222‑22 et 222‑23 selon le code pénal), ou à une agression sexuelle (critères idem). Un arrêt de la Cour de Cassation ([1]), en 2005, dispose bien que « l’état de contrainte ou surprise » « résulte uniquement du très jeune âge » des victimes, « incapables de réaliser la nature et la gravité des actes » qui leurs sont imposés, mais dans un dossier où les victimes étaient âgées de un à cinq ans. Les articles 222‑23 à 222‑26 du code pénal définissent le viol comme « tout acte de pénétration sexuelle, de quelque nature qu’il soit, commis sur la personne d’autrui par violence, contrainte, menace ou surprise ». Le viol est sanctionné par une peine de prison pouvant aller jusqu’à 15 ans. La durée de l’emprisonnement peut être portée à 20 ans si le viol a eu un « caractère particulièrement dangereux » ou s’il y a des « circonstances particulièrement aggravantes ». Le parquet de Pontoise, considérant que Sarah, 11 ans, a donné un consentement, a choisi de retenir la qualification d’atteinte sexuelle sur mineur de 15 ans : « le fait, par un majeur, d’exercer sans violence, contrainte, menace ni surprise une atteinte sexuelle sur la personne d’un mineur de quinze ans est puni de 75 000 euros d’amende et cinq ans d’emprisonnement ». La procédure n’étant pas criminalisée, il n’y a même pas eu de saisine obligatoire du juge d’instruction.</a:t>
            </a:r>
            <a:endParaRPr lang="fr-FR" dirty="0"/>
          </a:p>
          <a:p>
            <a:pPr algn="just"/>
            <a:r>
              <a:rPr lang="fr-FR" dirty="0"/>
              <a:t>=&gt; Pour mieux protéger les enfants, la loi </a:t>
            </a:r>
            <a:r>
              <a:rPr lang="fr-FR" b="1" dirty="0"/>
              <a:t>du 21 avril 2021 visant à protéger les mineurs des crimes et délits sexuels et de l’inceste </a:t>
            </a:r>
            <a:r>
              <a:rPr lang="fr-FR" dirty="0"/>
              <a:t>crée de nouvelles infractions sexuelles. Aucun adulte ne peut se prévaloir du consentement sexuel d'un enfant s'il a moins de 15 ans, ou moins de 18 ans en cas d'inceste.</a:t>
            </a:r>
            <a:endParaRPr lang="fr-FR" dirty="0"/>
          </a:p>
          <a:p>
            <a:endParaRPr lang="fr-FR" dirty="0"/>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Émergence de la difficulté</a:t>
            </a:r>
            <a:br>
              <a:rPr lang="fr-FR" dirty="0"/>
            </a:br>
            <a:endParaRPr lang="fr-FR" dirty="0"/>
          </a:p>
        </p:txBody>
      </p:sp>
      <p:sp>
        <p:nvSpPr>
          <p:cNvPr id="3" name="Espace réservé du contenu 2"/>
          <p:cNvSpPr>
            <a:spLocks noGrp="1"/>
          </p:cNvSpPr>
          <p:nvPr>
            <p:ph idx="1"/>
          </p:nvPr>
        </p:nvSpPr>
        <p:spPr/>
        <p:txBody>
          <a:bodyPr>
            <a:normAutofit/>
          </a:bodyPr>
          <a:lstStyle/>
          <a:p>
            <a:r>
              <a:rPr lang="fr-FR" dirty="0"/>
              <a:t>La loi était-elle insuffisante en France ? Pourquoi la notion a-t-elle été introduite finalement dans la loi ?</a:t>
            </a:r>
            <a:endParaRPr lang="fr-FR" dirty="0"/>
          </a:p>
          <a:p>
            <a:r>
              <a:rPr lang="fr-FR" dirty="0"/>
              <a:t>Le consentement n’est pas explicitement mentionné. Conséquence :</a:t>
            </a:r>
            <a:endParaRPr lang="fr-FR" dirty="0"/>
          </a:p>
          <a:p>
            <a:pPr lvl="1"/>
            <a:r>
              <a:rPr lang="fr-FR" dirty="0"/>
              <a:t>Il faut prouver violence, contrainte, menace ou surprise.</a:t>
            </a:r>
            <a:endParaRPr lang="fr-FR" dirty="0"/>
          </a:p>
          <a:p>
            <a:r>
              <a:rPr lang="fr-FR" dirty="0"/>
              <a:t>Le silence ou l’absence de résistance a parfois été interprété comme une absence de contrainte.</a:t>
            </a:r>
            <a:endParaRPr lang="fr-FR" dirty="0"/>
          </a:p>
          <a:p>
            <a:pPr marL="0" indent="0">
              <a:buNone/>
            </a:pPr>
            <a:r>
              <a:rPr lang="fr-FR" dirty="0"/>
              <a:t>Jurisprudence et difficultés. Exemples de problèmes rencontrés :</a:t>
            </a:r>
            <a:endParaRPr lang="fr-FR" dirty="0"/>
          </a:p>
          <a:p>
            <a:r>
              <a:rPr lang="fr-FR" dirty="0"/>
              <a:t>Victimes sidérées (</a:t>
            </a:r>
            <a:r>
              <a:rPr lang="fr-FR" b="1" dirty="0" err="1"/>
              <a:t>Cass</a:t>
            </a:r>
            <a:r>
              <a:rPr lang="fr-FR" b="1" dirty="0"/>
              <a:t>. </a:t>
            </a:r>
            <a:r>
              <a:rPr lang="fr-FR" b="1" dirty="0" err="1"/>
              <a:t>crim</a:t>
            </a:r>
            <a:r>
              <a:rPr lang="fr-FR" b="1" dirty="0"/>
              <a:t>., 11 sept. 2024, n</a:t>
            </a:r>
            <a:r>
              <a:rPr lang="fr-FR" b="1" baseline="30000" dirty="0"/>
              <a:t>o</a:t>
            </a:r>
            <a:r>
              <a:rPr lang="fr-FR" b="1" dirty="0"/>
              <a:t> </a:t>
            </a:r>
            <a:r>
              <a:rPr lang="fr-FR" b="1" u="sng" dirty="0">
                <a:hlinkClick r:id="rId1"/>
              </a:rPr>
              <a:t>23-86.657</a:t>
            </a:r>
            <a:r>
              <a:rPr lang="fr-FR" b="1" u="sng" dirty="0"/>
              <a:t>)</a:t>
            </a:r>
            <a:endParaRPr lang="fr-FR" dirty="0"/>
          </a:p>
          <a:p>
            <a:r>
              <a:rPr lang="fr-FR" dirty="0"/>
              <a:t>Emprise psychologique</a:t>
            </a:r>
            <a:endParaRPr lang="fr-FR" dirty="0"/>
          </a:p>
          <a:p>
            <a:r>
              <a:rPr lang="fr-FR" dirty="0"/>
              <a:t>Relations d’autorité</a:t>
            </a:r>
            <a:endParaRPr lang="fr-FR" dirty="0"/>
          </a:p>
          <a:p>
            <a:endParaRPr lang="fr-FR" dirty="0"/>
          </a:p>
          <a:p>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Type de bois">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Type de bois</Template>
  <TotalTime>0</TotalTime>
  <Words>9229</Words>
  <Application>WPS Writer</Application>
  <PresentationFormat>Grand écran</PresentationFormat>
  <Paragraphs>136</Paragraphs>
  <Slides>17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SimSun</vt:lpstr>
      <vt:lpstr>Wingdings</vt:lpstr>
      <vt:lpstr>Rockwell Extra Bold</vt:lpstr>
      <vt:lpstr>Calibri</vt:lpstr>
      <vt:lpstr>Rockwell</vt:lpstr>
      <vt:lpstr>Rockwell Condensed</vt:lpstr>
      <vt:lpstr>苹方-简</vt:lpstr>
      <vt:lpstr>Microsoft YaHei</vt:lpstr>
      <vt:lpstr>汉仪旗黑</vt:lpstr>
      <vt:lpstr>Arial Unicode MS</vt:lpstr>
      <vt:lpstr>汉仪书宋二KW</vt:lpstr>
      <vt:lpstr>Helvetica Neue</vt:lpstr>
      <vt:lpstr>Type de bois</vt:lpstr>
      <vt:lpstr>LE SEXE ET LE DROIT  </vt:lpstr>
      <vt:lpstr>QUIZZ sur les violences sexuelles dans la loi</vt:lpstr>
      <vt:lpstr>Ne pas dire "non", est-ce consentir ?</vt:lpstr>
      <vt:lpstr>Un scénario en deux temps</vt:lpstr>
      <vt:lpstr>objectif</vt:lpstr>
      <vt:lpstr>Premier temps : faire émerger le problème </vt:lpstr>
      <vt:lpstr>Comparer des textes de droit. Analyse de textes juridiques introduisant ou non la notion consentement.</vt:lpstr>
      <vt:lpstr>Un cas concret </vt:lpstr>
      <vt:lpstr>Émergence de la difficulté </vt:lpstr>
      <vt:lpstr>Le problème devient manifeste</vt:lpstr>
      <vt:lpstr>Deuxième temps : travailler en groupes sur l'argumentation</vt:lpstr>
      <vt:lpstr>PowerPoint 演示文稿</vt:lpstr>
      <vt:lpstr>Le Dénouement : Actualité de la question </vt:lpstr>
      <vt:lpstr>PowerPoint 演示文稿</vt:lpstr>
      <vt:lpstr>Le texte de loi tel qu'il est désormais</vt:lpstr>
      <vt:lpstr>La Métaphore de la Tasse de Thé </vt:lpstr>
      <vt:lpstr>Prolongement possible Les Domaines du Droit à Explorer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SEXE ET LE DROIT  </dc:title>
  <dc:creator>TANIA MIRSALIS</dc:creator>
  <cp:lastModifiedBy>WPS_1682767187</cp:lastModifiedBy>
  <cp:revision>17</cp:revision>
  <dcterms:created xsi:type="dcterms:W3CDTF">2026-01-25T07:35:33Z</dcterms:created>
  <dcterms:modified xsi:type="dcterms:W3CDTF">2026-01-25T07:35:33Z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12FC2ABACB5FC48AC5C775699749BA9A_43</vt:lpwstr>
  </property>
  <property fmtid="{D5CDD505-2E9C-101B-9397-08002B2CF9AE}" pid="3" name="KSOProductBuildVer">
    <vt:lpwstr>1031-6.13.1.8709</vt:lpwstr>
  </property>
</Properties>
</file>