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57" r:id="rId4"/>
    <p:sldId id="258" r:id="rId5"/>
    <p:sldId id="259" r:id="rId6"/>
    <p:sldId id="260" r:id="rId7"/>
    <p:sldId id="261" r:id="rId8"/>
    <p:sldId id="279" r:id="rId9"/>
    <p:sldId id="280" r:id="rId10"/>
    <p:sldId id="290" r:id="rId11"/>
    <p:sldId id="281" r:id="rId12"/>
    <p:sldId id="262" r:id="rId13"/>
    <p:sldId id="263" r:id="rId14"/>
    <p:sldId id="265" r:id="rId15"/>
    <p:sldId id="264" r:id="rId16"/>
    <p:sldId id="289" r:id="rId17"/>
    <p:sldId id="266" r:id="rId18"/>
    <p:sldId id="282" r:id="rId19"/>
    <p:sldId id="284" r:id="rId20"/>
    <p:sldId id="285" r:id="rId21"/>
    <p:sldId id="267" r:id="rId22"/>
    <p:sldId id="268" r:id="rId23"/>
    <p:sldId id="286" r:id="rId24"/>
    <p:sldId id="288" r:id="rId25"/>
    <p:sldId id="277" r:id="rId26"/>
    <p:sldId id="291" r:id="rId27"/>
    <p:sldId id="278" r:id="rId28"/>
    <p:sldId id="272" r:id="rId29"/>
    <p:sldId id="273" r:id="rId30"/>
    <p:sldId id="274" r:id="rId31"/>
    <p:sldId id="275" r:id="rId32"/>
    <p:sldId id="283"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6"/>
    <p:restoredTop sz="94628"/>
  </p:normalViewPr>
  <p:slideViewPr>
    <p:cSldViewPr snapToGrid="0" snapToObjects="1">
      <p:cViewPr varScale="1">
        <p:scale>
          <a:sx n="91" d="100"/>
          <a:sy n="91" d="100"/>
        </p:scale>
        <p:origin x="200"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FR"/>
          </a:p>
        </p:txBody>
      </p:sp>
      <p:sp>
        <p:nvSpPr>
          <p:cNvPr id="3" name="Sous-titr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a:p>
        </p:txBody>
      </p:sp>
      <p:sp>
        <p:nvSpPr>
          <p:cNvPr id="4" name="Espace réservé de la date 3"/>
          <p:cNvSpPr>
            <a:spLocks noGrp="1"/>
          </p:cNvSpPr>
          <p:nvPr>
            <p:ph type="dt" sz="half" idx="10"/>
          </p:nvPr>
        </p:nvSpPr>
        <p:spPr/>
        <p:txBody>
          <a:bodyPr/>
          <a:lstStyle/>
          <a:p>
            <a:fld id="{93C85E34-59AF-7448-AC8E-7B3C0FDD28C5}"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4B02F1-596E-AD41-9531-7E6DAA2F7B15}" type="slidenum">
              <a:rPr lang="fr-FR" smtClean="0"/>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a:p>
        </p:txBody>
      </p:sp>
      <p:sp>
        <p:nvSpPr>
          <p:cNvPr id="3" name="Espace réservé du texte vertical 2"/>
          <p:cNvSpPr>
            <a:spLocks noGrp="1"/>
          </p:cNvSpPr>
          <p:nvPr>
            <p:ph type="body" orient="vert" idx="1" hasCustomPrompt="1"/>
          </p:nvPr>
        </p:nvSpPr>
        <p:spPr/>
        <p:txBody>
          <a:bodyPr vert="eaVert"/>
          <a:lstStyle/>
          <a:p>
            <a:r>
              <a:rPr lang="fr-FR"/>
              <a:t>Modifier les styles du texte du masque
Deuxième niveau
Troisième niveau
Quatrième niveau
Cinquième niveau</a:t>
            </a:r>
            <a:endParaRPr lang="fr-FR"/>
          </a:p>
        </p:txBody>
      </p:sp>
      <p:sp>
        <p:nvSpPr>
          <p:cNvPr id="4" name="Espace réservé de la date 3"/>
          <p:cNvSpPr>
            <a:spLocks noGrp="1"/>
          </p:cNvSpPr>
          <p:nvPr>
            <p:ph type="dt" sz="half" idx="10"/>
          </p:nvPr>
        </p:nvSpPr>
        <p:spPr/>
        <p:txBody>
          <a:bodyPr/>
          <a:lstStyle/>
          <a:p>
            <a:fld id="{93C85E34-59AF-7448-AC8E-7B3C0FDD28C5}"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4B02F1-596E-AD41-9531-7E6DAA2F7B15}" type="slidenum">
              <a:rPr lang="fr-FR" smtClean="0"/>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FR"/>
          </a:p>
        </p:txBody>
      </p:sp>
      <p:sp>
        <p:nvSpPr>
          <p:cNvPr id="3" name="Espace réservé du texte vertical 2"/>
          <p:cNvSpPr>
            <a:spLocks noGrp="1"/>
          </p:cNvSpPr>
          <p:nvPr>
            <p:ph type="body" orient="vert" idx="1" hasCustomPrompt="1"/>
          </p:nvPr>
        </p:nvSpPr>
        <p:spPr>
          <a:xfrm>
            <a:off x="838200" y="365125"/>
            <a:ext cx="7734300" cy="5811838"/>
          </a:xfrm>
        </p:spPr>
        <p:txBody>
          <a:bodyPr vert="eaVert"/>
          <a:lstStyle/>
          <a:p>
            <a:r>
              <a:rPr lang="fr-FR"/>
              <a:t>Modifier les styles du texte du masque
Deuxième niveau
Troisième niveau
Quatrième niveau
Cinquième niveau</a:t>
            </a:r>
            <a:endParaRPr lang="fr-FR"/>
          </a:p>
        </p:txBody>
      </p:sp>
      <p:sp>
        <p:nvSpPr>
          <p:cNvPr id="4" name="Espace réservé de la date 3"/>
          <p:cNvSpPr>
            <a:spLocks noGrp="1"/>
          </p:cNvSpPr>
          <p:nvPr>
            <p:ph type="dt" sz="half" idx="10"/>
          </p:nvPr>
        </p:nvSpPr>
        <p:spPr/>
        <p:txBody>
          <a:bodyPr/>
          <a:lstStyle/>
          <a:p>
            <a:fld id="{93C85E34-59AF-7448-AC8E-7B3C0FDD28C5}"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4B02F1-596E-AD41-9531-7E6DAA2F7B15}" type="slidenum">
              <a:rPr lang="fr-FR" smtClean="0"/>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a:p>
        </p:txBody>
      </p:sp>
      <p:sp>
        <p:nvSpPr>
          <p:cNvPr id="3" name="Espace réservé du contenu 2"/>
          <p:cNvSpPr>
            <a:spLocks noGrp="1"/>
          </p:cNvSpPr>
          <p:nvPr>
            <p:ph idx="1" hasCustomPrompt="1"/>
          </p:nvPr>
        </p:nvSpPr>
        <p:spPr/>
        <p:txBody>
          <a:bodyPr/>
          <a:lstStyle/>
          <a:p>
            <a:r>
              <a:rPr lang="fr-FR"/>
              <a:t>Modifier les styles du texte du masque
Deuxième niveau
Troisième niveau
Quatrième niveau
Cinquième niveau</a:t>
            </a:r>
            <a:endParaRPr lang="fr-FR"/>
          </a:p>
        </p:txBody>
      </p:sp>
      <p:sp>
        <p:nvSpPr>
          <p:cNvPr id="4" name="Espace réservé de la date 3"/>
          <p:cNvSpPr>
            <a:spLocks noGrp="1"/>
          </p:cNvSpPr>
          <p:nvPr>
            <p:ph type="dt" sz="half" idx="10"/>
          </p:nvPr>
        </p:nvSpPr>
        <p:spPr/>
        <p:txBody>
          <a:bodyPr/>
          <a:lstStyle/>
          <a:p>
            <a:fld id="{93C85E34-59AF-7448-AC8E-7B3C0FDD28C5}"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4B02F1-596E-AD41-9531-7E6DAA2F7B15}" type="slidenum">
              <a:rPr lang="fr-FR" smtClean="0"/>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FR"/>
          </a:p>
        </p:txBody>
      </p:sp>
      <p:sp>
        <p:nvSpPr>
          <p:cNvPr id="3" name="Espace réservé du texte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endParaRPr lang="fr-FR"/>
          </a:p>
        </p:txBody>
      </p:sp>
      <p:sp>
        <p:nvSpPr>
          <p:cNvPr id="4" name="Espace réservé de la date 3"/>
          <p:cNvSpPr>
            <a:spLocks noGrp="1"/>
          </p:cNvSpPr>
          <p:nvPr>
            <p:ph type="dt" sz="half" idx="10"/>
          </p:nvPr>
        </p:nvSpPr>
        <p:spPr/>
        <p:txBody>
          <a:bodyPr/>
          <a:lstStyle/>
          <a:p>
            <a:fld id="{93C85E34-59AF-7448-AC8E-7B3C0FDD28C5}"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4B02F1-596E-AD41-9531-7E6DAA2F7B15}" type="slidenum">
              <a:rPr lang="fr-FR" smtClean="0"/>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a:p>
        </p:txBody>
      </p:sp>
      <p:sp>
        <p:nvSpPr>
          <p:cNvPr id="3" name="Espace réservé du contenu 2"/>
          <p:cNvSpPr>
            <a:spLocks noGrp="1"/>
          </p:cNvSpPr>
          <p:nvPr>
            <p:ph sz="half" idx="1" hasCustomPrompt="1"/>
          </p:nvPr>
        </p:nvSpPr>
        <p:spPr>
          <a:xfrm>
            <a:off x="838200" y="1825625"/>
            <a:ext cx="5181600" cy="4351338"/>
          </a:xfrm>
        </p:spPr>
        <p:txBody>
          <a:bodyPr/>
          <a:lstStyle/>
          <a:p>
            <a:r>
              <a:rPr lang="fr-FR"/>
              <a:t>Modifier les styles du texte du masque
Deuxième niveau
Troisième niveau
Quatrième niveau
Cinquième niveau</a:t>
            </a:r>
            <a:endParaRPr lang="fr-FR"/>
          </a:p>
        </p:txBody>
      </p:sp>
      <p:sp>
        <p:nvSpPr>
          <p:cNvPr id="4" name="Espace réservé du contenu 3"/>
          <p:cNvSpPr>
            <a:spLocks noGrp="1"/>
          </p:cNvSpPr>
          <p:nvPr>
            <p:ph sz="half" idx="2" hasCustomPrompt="1"/>
          </p:nvPr>
        </p:nvSpPr>
        <p:spPr>
          <a:xfrm>
            <a:off x="6172200" y="1825625"/>
            <a:ext cx="5181600" cy="4351338"/>
          </a:xfrm>
        </p:spPr>
        <p:txBody>
          <a:bodyPr/>
          <a:lstStyle/>
          <a:p>
            <a:r>
              <a:rPr lang="fr-FR"/>
              <a:t>Modifier les styles du texte du masque
Deuxième niveau
Troisième niveau
Quatrième niveau
Cinquième niveau</a:t>
            </a:r>
            <a:endParaRPr lang="fr-FR"/>
          </a:p>
        </p:txBody>
      </p:sp>
      <p:sp>
        <p:nvSpPr>
          <p:cNvPr id="5" name="Espace réservé de la date 4"/>
          <p:cNvSpPr>
            <a:spLocks noGrp="1"/>
          </p:cNvSpPr>
          <p:nvPr>
            <p:ph type="dt" sz="half" idx="10"/>
          </p:nvPr>
        </p:nvSpPr>
        <p:spPr/>
        <p:txBody>
          <a:bodyPr/>
          <a:lstStyle/>
          <a:p>
            <a:fld id="{93C85E34-59AF-7448-AC8E-7B3C0FDD28C5}"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4B02F1-596E-AD41-9531-7E6DAA2F7B15}" type="slidenum">
              <a:rPr lang="fr-FR" smtClean="0"/>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FR"/>
          </a:p>
        </p:txBody>
      </p:sp>
      <p:sp>
        <p:nvSpPr>
          <p:cNvPr id="3" name="Espace réservé du texte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endParaRPr lang="fr-FR"/>
          </a:p>
        </p:txBody>
      </p:sp>
      <p:sp>
        <p:nvSpPr>
          <p:cNvPr id="4" name="Espace réservé du contenu 3"/>
          <p:cNvSpPr>
            <a:spLocks noGrp="1"/>
          </p:cNvSpPr>
          <p:nvPr>
            <p:ph sz="half" idx="2" hasCustomPrompt="1"/>
          </p:nvPr>
        </p:nvSpPr>
        <p:spPr>
          <a:xfrm>
            <a:off x="839788" y="2505075"/>
            <a:ext cx="5157787" cy="3684588"/>
          </a:xfrm>
        </p:spPr>
        <p:txBody>
          <a:bodyPr/>
          <a:lstStyle/>
          <a:p>
            <a:r>
              <a:rPr lang="fr-FR"/>
              <a:t>Modifier les styles du texte du masque
Deuxième niveau
Troisième niveau
Quatrième niveau
Cinquième niveau</a:t>
            </a:r>
            <a:endParaRPr lang="fr-FR"/>
          </a:p>
        </p:txBody>
      </p:sp>
      <p:sp>
        <p:nvSpPr>
          <p:cNvPr id="5" name="Espace réservé du texte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endParaRPr lang="fr-FR"/>
          </a:p>
        </p:txBody>
      </p:sp>
      <p:sp>
        <p:nvSpPr>
          <p:cNvPr id="6" name="Espace réservé du contenu 5"/>
          <p:cNvSpPr>
            <a:spLocks noGrp="1"/>
          </p:cNvSpPr>
          <p:nvPr>
            <p:ph sz="quarter" idx="4" hasCustomPrompt="1"/>
          </p:nvPr>
        </p:nvSpPr>
        <p:spPr>
          <a:xfrm>
            <a:off x="6172200" y="2505075"/>
            <a:ext cx="5183188" cy="3684588"/>
          </a:xfrm>
        </p:spPr>
        <p:txBody>
          <a:bodyPr/>
          <a:lstStyle/>
          <a:p>
            <a:r>
              <a:rPr lang="fr-FR"/>
              <a:t>Modifier les styles du texte du masque
Deuxième niveau
Troisième niveau
Quatrième niveau
Cinquième niveau</a:t>
            </a:r>
            <a:endParaRPr lang="fr-FR"/>
          </a:p>
        </p:txBody>
      </p:sp>
      <p:sp>
        <p:nvSpPr>
          <p:cNvPr id="7" name="Espace réservé de la date 6"/>
          <p:cNvSpPr>
            <a:spLocks noGrp="1"/>
          </p:cNvSpPr>
          <p:nvPr>
            <p:ph type="dt" sz="half" idx="10"/>
          </p:nvPr>
        </p:nvSpPr>
        <p:spPr/>
        <p:txBody>
          <a:bodyPr/>
          <a:lstStyle/>
          <a:p>
            <a:fld id="{93C85E34-59AF-7448-AC8E-7B3C0FDD28C5}" type="datetimeFigureOut">
              <a:rPr lang="fr-FR" smtClean="0"/>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E4B02F1-596E-AD41-9531-7E6DAA2F7B15}" type="slidenum">
              <a:rPr lang="fr-FR" smtClean="0"/>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a:p>
        </p:txBody>
      </p:sp>
      <p:sp>
        <p:nvSpPr>
          <p:cNvPr id="3" name="Espace réservé de la date 2"/>
          <p:cNvSpPr>
            <a:spLocks noGrp="1"/>
          </p:cNvSpPr>
          <p:nvPr>
            <p:ph type="dt" sz="half" idx="10"/>
          </p:nvPr>
        </p:nvSpPr>
        <p:spPr/>
        <p:txBody>
          <a:bodyPr/>
          <a:lstStyle/>
          <a:p>
            <a:fld id="{93C85E34-59AF-7448-AC8E-7B3C0FDD28C5}" type="datetimeFigureOut">
              <a:rPr lang="fr-FR" smtClean="0"/>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E4B02F1-596E-AD41-9531-7E6DAA2F7B15}" type="slidenum">
              <a:rPr lang="fr-FR" smtClean="0"/>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3C85E34-59AF-7448-AC8E-7B3C0FDD28C5}" type="datetimeFigureOut">
              <a:rPr lang="fr-FR" smtClean="0"/>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E4B02F1-596E-AD41-9531-7E6DAA2F7B15}" type="slidenum">
              <a:rPr lang="fr-FR" smtClean="0"/>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FR"/>
          </a:p>
        </p:txBody>
      </p:sp>
      <p:sp>
        <p:nvSpPr>
          <p:cNvPr id="3" name="Espace réservé du contenu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endParaRPr lang="fr-FR"/>
          </a:p>
        </p:txBody>
      </p:sp>
      <p:sp>
        <p:nvSpPr>
          <p:cNvPr id="4" name="Espace réservé du texte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endParaRPr lang="fr-FR"/>
          </a:p>
        </p:txBody>
      </p:sp>
      <p:sp>
        <p:nvSpPr>
          <p:cNvPr id="5" name="Espace réservé de la date 4"/>
          <p:cNvSpPr>
            <a:spLocks noGrp="1"/>
          </p:cNvSpPr>
          <p:nvPr>
            <p:ph type="dt" sz="half" idx="10"/>
          </p:nvPr>
        </p:nvSpPr>
        <p:spPr/>
        <p:txBody>
          <a:bodyPr/>
          <a:lstStyle/>
          <a:p>
            <a:fld id="{93C85E34-59AF-7448-AC8E-7B3C0FDD28C5}"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4B02F1-596E-AD41-9531-7E6DAA2F7B15}" type="slidenum">
              <a:rPr lang="fr-FR" smtClean="0"/>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endParaRPr lang="fr-FR"/>
          </a:p>
        </p:txBody>
      </p:sp>
      <p:sp>
        <p:nvSpPr>
          <p:cNvPr id="5" name="Espace réservé de la date 4"/>
          <p:cNvSpPr>
            <a:spLocks noGrp="1"/>
          </p:cNvSpPr>
          <p:nvPr>
            <p:ph type="dt" sz="half" idx="10"/>
          </p:nvPr>
        </p:nvSpPr>
        <p:spPr/>
        <p:txBody>
          <a:bodyPr/>
          <a:lstStyle/>
          <a:p>
            <a:fld id="{93C85E34-59AF-7448-AC8E-7B3C0FDD28C5}"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4B02F1-596E-AD41-9531-7E6DAA2F7B15}" type="slidenum">
              <a:rPr lang="fr-FR" smtClean="0"/>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85E34-59AF-7448-AC8E-7B3C0FDD28C5}" type="datetimeFigureOut">
              <a:rPr lang="fr-FR" smtClean="0"/>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B02F1-596E-AD41-9531-7E6DAA2F7B15}" type="slidenum">
              <a:rPr lang="fr-FR" smtClean="0"/>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justice.gouv.fr/realiser-reportage-ou-documentaire-au-ministere-justice/captation-dune-audience"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cairn.info/revue-societes-et-representations-2004-2-page-5.htm" TargetMode="Externa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youtube.com/watch?v=844AM1Kra8Q" TargetMode="External"/><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actu-juridique.fr/droit-penal/benjamin-fiorini-cest-le-moment-de-se-mobiliser-contre-la-disparition-des-jurys-populaires/"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radiofrance.fr/franceinter/podcasts/dans-le-pretoire/tweets-de-magistrats-pendant-un-proces-y-a-t-il-matiere-a-polemiquer-4025600" TargetMode="External"/><Relationship Id="rId1" Type="http://schemas.openxmlformats.org/officeDocument/2006/relationships/hyperlink" Target="https://dumas.ccsd.cnrs.fr/dumas-02571875/document" TargetMode="Externa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cairn.info/revue-le-temps-des-medias-2010-2-page-99.htm#no2"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legipresse.com/011-47673-L-affaire-d-Outreau-et-la-responsabilite-des-medias.html" TargetMode="Externa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senat.fr/questions/base/2010/qSEQ10101044S.html#:~:text=Il%20rappelle%20que%20dans%20l,mat%C3%A9riel%20et%20la%20d%C3%A9tention%20pr%C3%A9ventive" TargetMode="Externa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village-justice.com/articles/atteinte-presomption-innocence,10018.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jpe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huffingtonpost.fr/medias/article/pourquoi-l-affaire-daval-fascine-autant-les-medias_172825.html" TargetMode="Externa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actu-juridique.fr/administratif/la-relation-entre-les-medias-et-la-justice-au-regard-du-droit-regional-des-droits-de-lhomme/"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legifrance.gouv.fr/codes/article_lc/LEGIARTI000044568210"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vie-publique.fr/eclairage/37922-la-loi-sur-la-presomption-dinnocence-du-15-juin-2000" TargetMode="External"/><Relationship Id="rId1" Type="http://schemas.openxmlformats.org/officeDocument/2006/relationships/hyperlink" Target="https://www.vie-publique.fr/fiches/38064-quest-ce-que-la-presomption-dinnocenc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justice.gouv.fr/actualites/actualite/proces-bobigny" TargetMode="External"/><Relationship Id="rId1" Type="http://schemas.openxmlformats.org/officeDocument/2006/relationships/hyperlink" Target="https://www.justice.gouv.fr/actualites/actualite/patrick-henry-ou-proces-peine-mo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t>La liberté d’expression est-elle compatible avec le droit à un procès équitable ?</a:t>
            </a:r>
            <a:endParaRPr lang="fr-FR" dirty="0"/>
          </a:p>
        </p:txBody>
      </p:sp>
      <p:sp>
        <p:nvSpPr>
          <p:cNvPr id="3" name="Sous-titre 2"/>
          <p:cNvSpPr>
            <a:spLocks noGrp="1"/>
          </p:cNvSpPr>
          <p:nvPr>
            <p:ph type="subTitle" idx="1"/>
          </p:nvPr>
        </p:nvSpPr>
        <p:spPr/>
        <p:txBody>
          <a:bodyPr/>
          <a:lstStyle/>
          <a:p>
            <a:r>
              <a:rPr lang="fr-FR" dirty="0"/>
              <a:t>Le procès d’Outreau : l’exemple d’une catastrophe médiatique et judiciaire.</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38200" y="365125"/>
            <a:ext cx="10515600" cy="113177"/>
          </a:xfrm>
        </p:spPr>
        <p:txBody>
          <a:bodyPr>
            <a:normAutofit fontScale="90000"/>
          </a:bodyPr>
          <a:lstStyle/>
          <a:p>
            <a:endParaRPr lang="fr-FR" dirty="0"/>
          </a:p>
        </p:txBody>
      </p:sp>
      <p:sp>
        <p:nvSpPr>
          <p:cNvPr id="5" name="Espace réservé du contenu 4"/>
          <p:cNvSpPr>
            <a:spLocks noGrp="1"/>
          </p:cNvSpPr>
          <p:nvPr>
            <p:ph sz="half" idx="1"/>
          </p:nvPr>
        </p:nvSpPr>
        <p:spPr>
          <a:xfrm>
            <a:off x="838200" y="897902"/>
            <a:ext cx="5181600" cy="5279061"/>
          </a:xfrm>
        </p:spPr>
        <p:txBody>
          <a:bodyPr>
            <a:normAutofit/>
          </a:bodyPr>
          <a:lstStyle/>
          <a:p>
            <a:pPr algn="just"/>
            <a:r>
              <a:rPr lang="fr-FR" sz="3200" dirty="0"/>
              <a:t>Indépendance de la justice =&gt; procès équitable</a:t>
            </a:r>
            <a:endParaRPr lang="fr-FR" sz="3200" dirty="0"/>
          </a:p>
          <a:p>
            <a:pPr algn="just"/>
            <a:r>
              <a:rPr lang="fr-FR" sz="3200" dirty="0"/>
              <a:t>Mais liberté d’expression </a:t>
            </a:r>
            <a:endParaRPr lang="fr-FR" sz="3200" dirty="0"/>
          </a:p>
          <a:p>
            <a:pPr marL="0" indent="0" algn="just">
              <a:buNone/>
            </a:pPr>
            <a:r>
              <a:rPr lang="fr-FR" sz="3200" dirty="0"/>
              <a:t>=&gt; médiatisation essentielle pour le débat public et la mise au jour de questions d’actualité</a:t>
            </a:r>
            <a:endParaRPr lang="fr-FR" sz="3200" dirty="0"/>
          </a:p>
          <a:p>
            <a:pPr algn="just"/>
            <a:r>
              <a:rPr lang="fr-FR" sz="3200" dirty="0"/>
              <a:t>Pouvoir qui peut porter atteinte à l’indépendance de la justice…</a:t>
            </a:r>
            <a:endParaRPr lang="fr-FR" sz="3200" dirty="0"/>
          </a:p>
          <a:p>
            <a:endParaRPr lang="fr-FR" dirty="0"/>
          </a:p>
        </p:txBody>
      </p:sp>
      <p:pic>
        <p:nvPicPr>
          <p:cNvPr id="8" name="Espace réservé du contenu 7"/>
          <p:cNvPicPr>
            <a:picLocks noGrp="1" noChangeAspect="1"/>
          </p:cNvPicPr>
          <p:nvPr>
            <p:ph sz="half" idx="2"/>
          </p:nvPr>
        </p:nvPicPr>
        <p:blipFill>
          <a:blip r:embed="rId1"/>
          <a:stretch>
            <a:fillRect/>
          </a:stretch>
        </p:blipFill>
        <p:spPr>
          <a:xfrm>
            <a:off x="6650990" y="897902"/>
            <a:ext cx="3492500" cy="2324100"/>
          </a:xfrm>
        </p:spPr>
      </p:pic>
      <p:pic>
        <p:nvPicPr>
          <p:cNvPr id="10" name="Image 9"/>
          <p:cNvPicPr>
            <a:picLocks noChangeAspect="1"/>
          </p:cNvPicPr>
          <p:nvPr/>
        </p:nvPicPr>
        <p:blipFill>
          <a:blip r:embed="rId2"/>
          <a:stretch>
            <a:fillRect/>
          </a:stretch>
        </p:blipFill>
        <p:spPr>
          <a:xfrm>
            <a:off x="8135815" y="3954463"/>
            <a:ext cx="3657600" cy="2222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II. Place des médias dans le procès</a:t>
            </a:r>
            <a:endParaRPr lang="fr-FR" dirty="0"/>
          </a:p>
        </p:txBody>
      </p:sp>
      <p:sp>
        <p:nvSpPr>
          <p:cNvPr id="3" name="Espace réservé du texte 2"/>
          <p:cNvSpPr>
            <a:spLocks noGrp="1"/>
          </p:cNvSpPr>
          <p:nvPr>
            <p:ph type="body" idx="1"/>
          </p:nvPr>
        </p:nvSpPr>
        <p:spPr/>
        <p:txBody>
          <a:bodyPr/>
          <a:lstStyle/>
          <a:p>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38200" y="365125"/>
            <a:ext cx="10515600" cy="830629"/>
          </a:xfrm>
        </p:spPr>
        <p:txBody>
          <a:bodyPr/>
          <a:lstStyle/>
          <a:p>
            <a:r>
              <a:rPr lang="fr-FR" dirty="0"/>
              <a:t>Entrée et sortie de salle d’audience</a:t>
            </a:r>
            <a:endParaRPr lang="fr-FR" dirty="0"/>
          </a:p>
        </p:txBody>
      </p:sp>
      <p:sp>
        <p:nvSpPr>
          <p:cNvPr id="6" name="Espace réservé du contenu 5"/>
          <p:cNvSpPr>
            <a:spLocks noGrp="1"/>
          </p:cNvSpPr>
          <p:nvPr>
            <p:ph idx="1"/>
          </p:nvPr>
        </p:nvSpPr>
        <p:spPr>
          <a:xfrm>
            <a:off x="838200" y="1195754"/>
            <a:ext cx="10515600" cy="4981209"/>
          </a:xfrm>
        </p:spPr>
        <p:txBody>
          <a:bodyPr>
            <a:normAutofit lnSpcReduction="10000"/>
          </a:bodyPr>
          <a:lstStyle/>
          <a:p>
            <a:pPr algn="just"/>
            <a:r>
              <a:rPr lang="fr-FR" dirty="0"/>
              <a:t>Depuis 1954, il est strictement interdit de photographier et de filmer les audiences, notamment au nom de la nécessaire sérénité des débats.</a:t>
            </a:r>
            <a:endParaRPr lang="fr-FR" dirty="0"/>
          </a:p>
          <a:p>
            <a:pPr algn="just"/>
            <a:r>
              <a:rPr lang="fr-FR" dirty="0"/>
              <a:t>Quelques exceptions avaient été permises à partir de 1985 afin de constituer des archives historiques. Seuls 15 procès avaient reçu cette autorisation comme celui de Klaus Barbie en 1987 ou celui des attentats du 13 Novembre en cours à Paris.</a:t>
            </a:r>
            <a:endParaRPr lang="fr-FR" dirty="0"/>
          </a:p>
          <a:p>
            <a:pPr algn="just"/>
            <a:r>
              <a:rPr lang="fr-FR" dirty="0"/>
              <a:t>Mais une réforme (LOI 22 Déc 2021) : la captation et la diffusion des audiences est désormais permise. Publié le vendredi 1er avril 2022 en application de la Loi pour la confiance dans l’institution judiciaire, un décret autorise et encadre cette possibilité. </a:t>
            </a:r>
            <a:endParaRPr lang="fr-FR" dirty="0"/>
          </a:p>
          <a:p>
            <a:pPr marL="0" indent="0" algn="just">
              <a:buNone/>
            </a:pPr>
            <a:r>
              <a:rPr lang="fr-FR" dirty="0">
                <a:hlinkClick r:id="rId1"/>
              </a:rPr>
              <a:t>https://www.justice.gouv.fr/realiser-reportage-ou-documentaire-au-ministere-justice/captation-dune-audience</a:t>
            </a:r>
            <a:endParaRPr lang="fr-FR" dirty="0"/>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Croquis d’audience</a:t>
            </a:r>
            <a:endParaRPr lang="fr-FR" dirty="0"/>
          </a:p>
        </p:txBody>
      </p:sp>
      <p:pic>
        <p:nvPicPr>
          <p:cNvPr id="4" name="Espace réservé du contenu 3"/>
          <p:cNvPicPr>
            <a:picLocks noGrp="1" noChangeAspect="1"/>
          </p:cNvPicPr>
          <p:nvPr>
            <p:ph idx="1"/>
          </p:nvPr>
        </p:nvPicPr>
        <p:blipFill>
          <a:blip r:embed="rId1"/>
          <a:stretch>
            <a:fillRect/>
          </a:stretch>
        </p:blipFill>
        <p:spPr>
          <a:xfrm>
            <a:off x="838200" y="1690688"/>
            <a:ext cx="6535494" cy="4351338"/>
          </a:xfrm>
          <a:prstGeom prst="rect">
            <a:avLst/>
          </a:prstGeom>
        </p:spPr>
      </p:pic>
      <p:sp>
        <p:nvSpPr>
          <p:cNvPr id="5" name="ZoneTexte 4"/>
          <p:cNvSpPr txBox="1"/>
          <p:nvPr/>
        </p:nvSpPr>
        <p:spPr>
          <a:xfrm>
            <a:off x="8299938" y="1690688"/>
            <a:ext cx="3053862" cy="1754326"/>
          </a:xfrm>
          <a:prstGeom prst="rect">
            <a:avLst/>
          </a:prstGeom>
          <a:noFill/>
        </p:spPr>
        <p:txBody>
          <a:bodyPr wrap="square" rtlCol="0">
            <a:spAutoFit/>
          </a:bodyPr>
          <a:lstStyle/>
          <a:p>
            <a:r>
              <a:rPr lang="fr-FR" dirty="0"/>
              <a:t>les magistrats Didier </a:t>
            </a:r>
            <a:r>
              <a:rPr lang="fr-FR" dirty="0" err="1"/>
              <a:t>Leick</a:t>
            </a:r>
            <a:r>
              <a:rPr lang="fr-FR" dirty="0"/>
              <a:t> et Yves </a:t>
            </a:r>
            <a:r>
              <a:rPr lang="fr-FR" dirty="0" err="1"/>
              <a:t>Janier</a:t>
            </a:r>
            <a:r>
              <a:rPr lang="fr-FR" dirty="0"/>
              <a:t> pendant le procès en appel de l'affaire d'Outreau en novembre 2005.</a:t>
            </a:r>
            <a:endParaRPr lang="fr-FR" dirty="0"/>
          </a:p>
          <a:p>
            <a:r>
              <a:rPr lang="fr-FR" dirty="0"/>
              <a:t>Crédit : BENOIT PEYRUCQ / AFP</a:t>
            </a:r>
            <a:endParaRPr lang="fr-FR" dirty="0"/>
          </a:p>
        </p:txBody>
      </p:sp>
      <p:sp>
        <p:nvSpPr>
          <p:cNvPr id="6" name="ZoneTexte 5"/>
          <p:cNvSpPr txBox="1"/>
          <p:nvPr/>
        </p:nvSpPr>
        <p:spPr>
          <a:xfrm>
            <a:off x="7948246" y="4178105"/>
            <a:ext cx="3798277" cy="1477328"/>
          </a:xfrm>
          <a:prstGeom prst="rect">
            <a:avLst/>
          </a:prstGeom>
          <a:noFill/>
        </p:spPr>
        <p:txBody>
          <a:bodyPr wrap="square" rtlCol="0">
            <a:spAutoFit/>
          </a:bodyPr>
          <a:lstStyle/>
          <a:p>
            <a:r>
              <a:rPr lang="fr-FR" dirty="0">
                <a:hlinkClick r:id="rId2"/>
              </a:rPr>
              <a:t>https://www.cairn.info/revue-societes-et-representations-2004-2-page-5.htm</a:t>
            </a:r>
            <a:endParaRPr lang="fr-FR" dirty="0"/>
          </a:p>
          <a:p>
            <a:r>
              <a:rPr lang="fr-FR" dirty="0"/>
              <a:t>Article sur la justice en images : croquis et dessins.</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Salle d’audience : découvrir une cour d’Assises</a:t>
            </a:r>
            <a:endParaRPr lang="fr-FR" dirty="0"/>
          </a:p>
        </p:txBody>
      </p:sp>
      <p:pic>
        <p:nvPicPr>
          <p:cNvPr id="5" name="Espace réservé du contenu 4"/>
          <p:cNvPicPr>
            <a:picLocks noGrp="1" noChangeAspect="1"/>
          </p:cNvPicPr>
          <p:nvPr>
            <p:ph idx="1"/>
          </p:nvPr>
        </p:nvPicPr>
        <p:blipFill>
          <a:blip r:embed="rId1"/>
          <a:stretch>
            <a:fillRect/>
          </a:stretch>
        </p:blipFill>
        <p:spPr>
          <a:xfrm>
            <a:off x="3743925" y="1825625"/>
            <a:ext cx="4704149" cy="4351338"/>
          </a:xfrm>
        </p:spPr>
      </p:pic>
      <p:sp>
        <p:nvSpPr>
          <p:cNvPr id="6" name="ZoneTexte 5"/>
          <p:cNvSpPr txBox="1"/>
          <p:nvPr/>
        </p:nvSpPr>
        <p:spPr>
          <a:xfrm>
            <a:off x="9045526" y="1825625"/>
            <a:ext cx="2729132" cy="1477328"/>
          </a:xfrm>
          <a:prstGeom prst="rect">
            <a:avLst/>
          </a:prstGeom>
          <a:noFill/>
        </p:spPr>
        <p:txBody>
          <a:bodyPr wrap="square" rtlCol="0">
            <a:spAutoFit/>
          </a:bodyPr>
          <a:lstStyle/>
          <a:p>
            <a:r>
              <a:rPr lang="fr-FR" dirty="0"/>
              <a:t>Lien vidéo (4min) ministère de la justice : </a:t>
            </a:r>
            <a:r>
              <a:rPr lang="fr-FR" dirty="0">
                <a:hlinkClick r:id="rId2"/>
              </a:rPr>
              <a:t>https://www.youtube.com/watch?v=844AM1Kra8Q</a:t>
            </a:r>
            <a:endParaRPr lang="fr-FR" dirty="0"/>
          </a:p>
          <a:p>
            <a:endParaRPr lang="fr-FR" dirty="0"/>
          </a:p>
        </p:txBody>
      </p:sp>
      <p:sp>
        <p:nvSpPr>
          <p:cNvPr id="7" name="ZoneTexte 6"/>
          <p:cNvSpPr txBox="1"/>
          <p:nvPr/>
        </p:nvSpPr>
        <p:spPr>
          <a:xfrm>
            <a:off x="669388" y="5416062"/>
            <a:ext cx="2905725" cy="646331"/>
          </a:xfrm>
          <a:prstGeom prst="rect">
            <a:avLst/>
          </a:prstGeom>
          <a:noFill/>
        </p:spPr>
        <p:txBody>
          <a:bodyPr wrap="square" rtlCol="0">
            <a:spAutoFit/>
          </a:bodyPr>
          <a:lstStyle/>
          <a:p>
            <a:r>
              <a:rPr lang="fr-FR" dirty="0"/>
              <a:t>N.B. : Retirer les légendes et les faire écrire par les élèves</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88426"/>
          </a:xfrm>
        </p:spPr>
        <p:txBody>
          <a:bodyPr/>
          <a:lstStyle/>
          <a:p>
            <a:r>
              <a:rPr lang="fr-FR" dirty="0"/>
              <a:t>DISPARITION DES COURS D’ASSISES ?</a:t>
            </a:r>
            <a:endParaRPr lang="fr-FR" dirty="0"/>
          </a:p>
        </p:txBody>
      </p:sp>
      <p:sp>
        <p:nvSpPr>
          <p:cNvPr id="3" name="Espace réservé du contenu 2"/>
          <p:cNvSpPr>
            <a:spLocks noGrp="1"/>
          </p:cNvSpPr>
          <p:nvPr>
            <p:ph idx="1"/>
          </p:nvPr>
        </p:nvSpPr>
        <p:spPr>
          <a:xfrm>
            <a:off x="838200" y="1266092"/>
            <a:ext cx="10515600" cy="4910871"/>
          </a:xfrm>
        </p:spPr>
        <p:txBody>
          <a:bodyPr>
            <a:normAutofit fontScale="77500" lnSpcReduction="20000"/>
          </a:bodyPr>
          <a:lstStyle/>
          <a:p>
            <a:pPr algn="just"/>
            <a:r>
              <a:rPr lang="fr-FR" dirty="0"/>
              <a:t>Loi du 23 mars 2019 a instauré la cour criminelle départementale. </a:t>
            </a:r>
            <a:endParaRPr lang="fr-FR" dirty="0"/>
          </a:p>
          <a:p>
            <a:pPr algn="just"/>
            <a:r>
              <a:rPr lang="fr-FR" dirty="0"/>
              <a:t>article 63 : « les personnes majeures accusées d’un crime puni de quinze ans ou de vingt ans de réclusion criminelle, lorsqu’il n’est pas commis en état de récidive légale, sont jugées en premier ressort par la cour criminelle ». </a:t>
            </a:r>
            <a:endParaRPr lang="fr-FR" dirty="0"/>
          </a:p>
          <a:p>
            <a:pPr algn="just"/>
            <a:r>
              <a:rPr lang="fr-FR" dirty="0"/>
              <a:t>composition de cette juridiction : un président et quatre assesseurs + juge les crimes les moins graves quant à leurs peines.</a:t>
            </a:r>
            <a:endParaRPr lang="fr-FR" dirty="0"/>
          </a:p>
          <a:p>
            <a:pPr algn="just"/>
            <a:r>
              <a:rPr lang="fr-FR" dirty="0"/>
              <a:t>juridiction expérimentale jusqu’au 31 décembre 2022, et généralisée depuis le 1er janvier</a:t>
            </a:r>
            <a:endParaRPr lang="fr-FR" dirty="0"/>
          </a:p>
          <a:p>
            <a:pPr algn="just"/>
            <a:r>
              <a:rPr lang="fr-FR" dirty="0"/>
              <a:t> L’objectif affiché est d’éviter la correctionnalisation des infractions criminelles (c’est-à-dire omettre la qualification criminelle du fait jugé pour le qualifier de délit et le faire juger par un tribunal correctionnel) et l’aléa des décisions des jurés.</a:t>
            </a:r>
            <a:endParaRPr lang="fr-FR" dirty="0"/>
          </a:p>
          <a:p>
            <a:pPr algn="just"/>
            <a:r>
              <a:rPr lang="fr-FR" dirty="0"/>
              <a:t>Interview intéressante - point de vue opposé à la réforme : Benjamin </a:t>
            </a:r>
            <a:r>
              <a:rPr lang="fr-FR" dirty="0" err="1"/>
              <a:t>Fiorini</a:t>
            </a:r>
            <a:r>
              <a:rPr lang="fr-FR" dirty="0"/>
              <a:t> (Maitre de </a:t>
            </a:r>
            <a:r>
              <a:rPr lang="fr-FR" dirty="0" err="1"/>
              <a:t>conf</a:t>
            </a:r>
            <a:r>
              <a:rPr lang="fr-FR" dirty="0"/>
              <a:t>. Droit privé et sciences criminelles </a:t>
            </a:r>
            <a:r>
              <a:rPr lang="fr-FR" dirty="0" err="1"/>
              <a:t>Univ</a:t>
            </a:r>
            <a:r>
              <a:rPr lang="fr-FR" dirty="0"/>
              <a:t>. Paris 8 Vincennes) </a:t>
            </a:r>
            <a:r>
              <a:rPr lang="fr-FR" dirty="0">
                <a:hlinkClick r:id="rId1"/>
              </a:rPr>
              <a:t>https://www.actu-juridique.fr/droit-penal/benjamin-fiorini-cest-le-moment-de-se-mobiliser-contre-la-disparition-des-jurys-populaires/</a:t>
            </a:r>
            <a:endParaRPr lang="fr-FR" dirty="0"/>
          </a:p>
          <a:p>
            <a:pPr algn="just"/>
            <a:r>
              <a:rPr lang="fr-FR" dirty="0"/>
              <a:t>Un autre cours qui pourrait s’intituler : faut-il se méfier des jurys populaires ? Réflexion sur la nécessité et les risques du jury populaire.</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74358"/>
          </a:xfrm>
        </p:spPr>
        <p:txBody>
          <a:bodyPr/>
          <a:lstStyle/>
          <a:p>
            <a:r>
              <a:rPr lang="fr-FR" dirty="0" err="1"/>
              <a:t>LiveTweet</a:t>
            </a:r>
            <a:r>
              <a:rPr lang="fr-FR" dirty="0"/>
              <a:t> des journalistes – </a:t>
            </a:r>
            <a:endParaRPr lang="fr-FR" dirty="0"/>
          </a:p>
        </p:txBody>
      </p:sp>
      <p:sp>
        <p:nvSpPr>
          <p:cNvPr id="3" name="Espace réservé du contenu 2"/>
          <p:cNvSpPr>
            <a:spLocks noGrp="1"/>
          </p:cNvSpPr>
          <p:nvPr>
            <p:ph idx="1"/>
          </p:nvPr>
        </p:nvSpPr>
        <p:spPr>
          <a:xfrm>
            <a:off x="838200" y="1139484"/>
            <a:ext cx="10515600" cy="5359789"/>
          </a:xfrm>
        </p:spPr>
        <p:txBody>
          <a:bodyPr>
            <a:normAutofit fontScale="77500" lnSpcReduction="20000"/>
          </a:bodyPr>
          <a:lstStyle/>
          <a:p>
            <a:pPr algn="just"/>
            <a:r>
              <a:rPr lang="fr-FR" dirty="0"/>
              <a:t>Un article : </a:t>
            </a:r>
            <a:r>
              <a:rPr lang="fr-FR" dirty="0">
                <a:hlinkClick r:id="rId1"/>
              </a:rPr>
              <a:t>https://dumas.ccsd.cnrs.fr/dumas-02571875/document</a:t>
            </a:r>
            <a:endParaRPr lang="fr-FR" dirty="0"/>
          </a:p>
          <a:p>
            <a:pPr algn="just"/>
            <a:r>
              <a:rPr lang="fr-FR" dirty="0"/>
              <a:t>Un journaliste ou un citoyen peut réaliser un live-tweet pendant une audience. </a:t>
            </a:r>
            <a:endParaRPr lang="fr-FR" dirty="0"/>
          </a:p>
          <a:p>
            <a:pPr algn="just"/>
            <a:r>
              <a:rPr lang="fr-FR" dirty="0"/>
              <a:t>D’après l’article 38 ter de la loi du 29 juillet 1881, lors des audiences administratives ou judiciaires, l'emploi de tout appareil permettant d'enregistrer, de fixer ou de transmettre la parole ou l'image est interdit, sous peine de sanctions. C’est pour cela, qu’en général, à l’audience, on interdit l’utilisation des téléphones et des ordinateurs portables afin d’éviter que l’audience ne soit enregistrée ou filmée.</a:t>
            </a:r>
            <a:endParaRPr lang="fr-FR" dirty="0"/>
          </a:p>
          <a:p>
            <a:pPr algn="just"/>
            <a:r>
              <a:rPr lang="fr-FR" dirty="0"/>
              <a:t>Néanmoins, le Conseil constitutionnel, suite à une QPC transmise par la Cour de cassation, a, dans une décision du 6 décembre 2019, limité cette interdiction. Dans son considérant n°9, il a estimé que l'interdiction posée par l’article 38 ter «</a:t>
            </a:r>
            <a:r>
              <a:rPr lang="fr-FR" b="1" i="1" dirty="0"/>
              <a:t>ne prive pas le public qui assiste aux audiences, en particulier les journalistes, de la possibilité de rendre compte des débats par tout autre moyen, y compris pendant leur déroulement, sous réserve du pouvoir de police du président de la formation de jugement</a:t>
            </a:r>
            <a:r>
              <a:rPr lang="fr-FR" dirty="0"/>
              <a:t>». La doctrine a interprété ce considérant comme une reconnaissance implicite du droit de live tweeter à l’audience.</a:t>
            </a:r>
            <a:endParaRPr lang="fr-FR" dirty="0"/>
          </a:p>
          <a:p>
            <a:pPr algn="just"/>
            <a:r>
              <a:rPr lang="fr-FR" dirty="0"/>
              <a:t>Une émission de radio (1h15) : </a:t>
            </a:r>
            <a:r>
              <a:rPr lang="fr-FR" dirty="0">
                <a:hlinkClick r:id="rId2"/>
              </a:rPr>
              <a:t>https://www.radiofrance.fr/franceinter/podcasts/dans-le-pretoire/tweets-de-magistrats-pendant-un-proces-y-a-t-il-matiere-a-polemiquer-4025600</a:t>
            </a:r>
            <a:endParaRPr lang="fr-FR" dirty="0"/>
          </a:p>
          <a:p>
            <a:pPr marL="0" indent="0" algn="just">
              <a:buNone/>
            </a:pPr>
            <a:endParaRPr lang="fr-FR" dirty="0"/>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exemple de mise en cause de l’indépendance de la justice :</a:t>
            </a:r>
            <a:endParaRPr lang="fr-FR" dirty="0"/>
          </a:p>
        </p:txBody>
      </p:sp>
      <p:sp>
        <p:nvSpPr>
          <p:cNvPr id="3" name="Espace réservé du contenu 2"/>
          <p:cNvSpPr>
            <a:spLocks noGrp="1"/>
          </p:cNvSpPr>
          <p:nvPr>
            <p:ph idx="1"/>
          </p:nvPr>
        </p:nvSpPr>
        <p:spPr/>
        <p:txBody>
          <a:bodyPr>
            <a:normAutofit fontScale="92500" lnSpcReduction="10000"/>
          </a:bodyPr>
          <a:lstStyle/>
          <a:p>
            <a:pPr algn="just"/>
            <a:r>
              <a:rPr lang="fr-FR" dirty="0"/>
              <a:t>Un tribunal de la région parisienne - juin 2010. </a:t>
            </a:r>
            <a:endParaRPr lang="fr-FR" dirty="0"/>
          </a:p>
          <a:p>
            <a:pPr algn="just"/>
            <a:r>
              <a:rPr lang="fr-FR" dirty="0"/>
              <a:t>Un juge de la liberté et de la détention qui prend des décisions de mise en liberté jugées aberrantes par certains services de police fait l’objet d’une campagne de dénigrement. Il est surnommé par ceux-ci « </a:t>
            </a:r>
            <a:r>
              <a:rPr lang="fr-FR" i="1" dirty="0" err="1"/>
              <a:t>Liberator</a:t>
            </a:r>
            <a:r>
              <a:rPr lang="fr-FR" dirty="0"/>
              <a:t> » ou encore « le magistrat préféré des voyous du 9-4 ». Une radio d’information continue relaie ces accusations et y ajoute d’autres témoignages. Un site internet les publie à son tour. Face au scandale qui monte, sa hiérarchie choisit de déplacer ce juge en raison de « l’importance des critiques et de leur écho médiatique tant dans le monde judiciaire que dans la société ce qui fragilise sa mission et peut porter atteinte à la crédibilité du tribunal » Citation du communiqué de presse du SAF (syndicat des avocats de France) et du syndicat de la magistrature en date du 14 juin 2010.</a:t>
            </a:r>
            <a:endParaRPr lang="fr-FR" dirty="0"/>
          </a:p>
          <a:p>
            <a:pPr algn="just"/>
            <a:r>
              <a:rPr lang="fr-FR" sz="1700" dirty="0"/>
              <a:t>Source : </a:t>
            </a:r>
            <a:r>
              <a:rPr lang="fr-FR" sz="1700" dirty="0">
                <a:hlinkClick r:id="rId1"/>
              </a:rPr>
              <a:t>https://www.cairn.info/revue-le-temps-des-medias-2010-2-page-99.htm#no2</a:t>
            </a:r>
            <a:endParaRPr lang="fr-FR" sz="1700" dirty="0"/>
          </a:p>
          <a:p>
            <a:pPr algn="just"/>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605546"/>
          </a:xfrm>
        </p:spPr>
        <p:txBody>
          <a:bodyPr>
            <a:normAutofit fontScale="90000"/>
          </a:bodyPr>
          <a:lstStyle/>
          <a:p>
            <a:r>
              <a:rPr lang="fr-FR" dirty="0"/>
              <a:t>La sanction des médias ?</a:t>
            </a:r>
            <a:endParaRPr lang="fr-FR" dirty="0"/>
          </a:p>
        </p:txBody>
      </p:sp>
      <p:sp>
        <p:nvSpPr>
          <p:cNvPr id="3" name="Espace réservé du contenu 2"/>
          <p:cNvSpPr>
            <a:spLocks noGrp="1"/>
          </p:cNvSpPr>
          <p:nvPr>
            <p:ph idx="1"/>
          </p:nvPr>
        </p:nvSpPr>
        <p:spPr>
          <a:xfrm>
            <a:off x="838200" y="970672"/>
            <a:ext cx="10515600" cy="5206291"/>
          </a:xfrm>
        </p:spPr>
        <p:txBody>
          <a:bodyPr>
            <a:normAutofit/>
          </a:bodyPr>
          <a:lstStyle/>
          <a:p>
            <a:pPr algn="just"/>
            <a:r>
              <a:rPr lang="fr-FR" dirty="0"/>
              <a:t>Concernant l’autorité judiciaire, dont l’indépendance pourrait être menacée sérieusement si des campagnes de presse étaient déclenchées contre des juges, la position de la </a:t>
            </a:r>
            <a:r>
              <a:rPr lang="fr-FR" b="1" dirty="0"/>
              <a:t>Cour EDH est mitigée et nuancée</a:t>
            </a:r>
            <a:r>
              <a:rPr lang="fr-FR" dirty="0"/>
              <a:t>. </a:t>
            </a:r>
            <a:endParaRPr lang="fr-FR" dirty="0"/>
          </a:p>
          <a:p>
            <a:pPr lvl="1" algn="just"/>
            <a:r>
              <a:rPr lang="fr-FR" dirty="0"/>
              <a:t>admet la mise en cause de la justice, même sur un ton polémique ou agressif, en raison de l’importance qu’elle reconnaît à la liberté de la presse dans un pays démocratique</a:t>
            </a:r>
            <a:endParaRPr lang="fr-FR" dirty="0"/>
          </a:p>
          <a:p>
            <a:pPr lvl="1" algn="just"/>
            <a:r>
              <a:rPr lang="fr-FR" dirty="0"/>
              <a:t>MAIS le journaliste ne bénéficie plus de la protection de la CEDH dès lors que son article peut exercer une influence décisive sur l’issue de la procédure. C’est dire que le contexte général de l’affaire doit être pris en compte. </a:t>
            </a:r>
            <a:endParaRPr lang="fr-FR" dirty="0"/>
          </a:p>
          <a:p>
            <a:pPr lvl="1" algn="just"/>
            <a:r>
              <a:rPr lang="fr-FR" dirty="0"/>
              <a:t>DONC : mettre en balance, d’une part l’intérêt général à empêcher que les médias n’exercent une influence décisive sur les procédures en cours et, d’autre part, celui de recevoir des informations sur le comportement d’une personnalité. </a:t>
            </a:r>
            <a:endParaRPr lang="fr-FR" dirty="0"/>
          </a:p>
          <a:p>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flipV="1">
            <a:off x="838200" y="319406"/>
            <a:ext cx="10515600" cy="45719"/>
          </a:xfrm>
        </p:spPr>
        <p:txBody>
          <a:bodyPr>
            <a:normAutofit fontScale="90000"/>
          </a:bodyPr>
          <a:lstStyle/>
          <a:p>
            <a:endParaRPr lang="fr-FR" dirty="0"/>
          </a:p>
        </p:txBody>
      </p:sp>
      <p:sp>
        <p:nvSpPr>
          <p:cNvPr id="3" name="Espace réservé du contenu 2"/>
          <p:cNvSpPr>
            <a:spLocks noGrp="1"/>
          </p:cNvSpPr>
          <p:nvPr>
            <p:ph idx="1"/>
          </p:nvPr>
        </p:nvSpPr>
        <p:spPr>
          <a:xfrm>
            <a:off x="838200" y="534572"/>
            <a:ext cx="10515600" cy="5642391"/>
          </a:xfrm>
        </p:spPr>
        <p:txBody>
          <a:bodyPr>
            <a:normAutofit fontScale="92500" lnSpcReduction="10000"/>
          </a:bodyPr>
          <a:lstStyle/>
          <a:p>
            <a:pPr algn="just"/>
            <a:r>
              <a:rPr lang="fr-FR" dirty="0"/>
              <a:t>Ex. : </a:t>
            </a:r>
            <a:r>
              <a:rPr lang="fr-FR" u="sng" dirty="0"/>
              <a:t>l’arrêt du 28 juin 2012, </a:t>
            </a:r>
            <a:r>
              <a:rPr lang="fr-FR" u="sng" dirty="0" err="1"/>
              <a:t>Ressiot</a:t>
            </a:r>
            <a:r>
              <a:rPr lang="fr-FR" u="sng" dirty="0"/>
              <a:t> et autres c/ France</a:t>
            </a:r>
            <a:r>
              <a:rPr lang="fr-FR" dirty="0"/>
              <a:t>. Dans cette affaire, la Cour EDH synthétise sa conception de l’équilibre entre le droit à l’information sur les procédures en cours et les exigences du procès équitable. « On ne saurait penser que les questions dont connaissent les tribunaux ne puissent, auparavant ou en même temps, donner lieu à discussion ailleurs, que ce soit dans les revues spécialisées, la grande presse ou le public en général. À la fonction des médias consistant à communiquer de telles informations et idées s’ajoute le droit, pour le public, d’en recevoir. Toutefois, il convient de tenir compte du droit de chacun de bénéficier d’un procès équitable tel que garanti à l’article 6, § 1, de la convention ».</a:t>
            </a:r>
            <a:endParaRPr lang="fr-FR" dirty="0"/>
          </a:p>
          <a:p>
            <a:pPr algn="just"/>
            <a:r>
              <a:rPr lang="fr-FR" dirty="0"/>
              <a:t>C’est seulement à titre dérogatoire que la protection de l’article 10 de la convention européenne des droits de l’Homme ne bénéficiera pas au journaliste si son article est susceptible d’exercer une influence décisive sur l’issue d’une procédure, en l’occurrence une procédure pénale concernant un homme politique (</a:t>
            </a:r>
            <a:r>
              <a:rPr lang="fr-FR" dirty="0" err="1"/>
              <a:t>CrEDH</a:t>
            </a:r>
            <a:r>
              <a:rPr lang="fr-FR" dirty="0"/>
              <a:t>, 29 août 1997, n°22714/93, Worm c/Autriche).</a:t>
            </a:r>
            <a:endParaRPr lang="fr-FR" dirty="0"/>
          </a:p>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Introduction</a:t>
            </a:r>
            <a:endParaRPr lang="fr-FR" dirty="0"/>
          </a:p>
        </p:txBody>
      </p:sp>
      <p:sp>
        <p:nvSpPr>
          <p:cNvPr id="3" name="Espace réservé du contenu 2"/>
          <p:cNvSpPr>
            <a:spLocks noGrp="1"/>
          </p:cNvSpPr>
          <p:nvPr>
            <p:ph idx="1"/>
          </p:nvPr>
        </p:nvSpPr>
        <p:spPr>
          <a:xfrm>
            <a:off x="838200" y="1448972"/>
            <a:ext cx="10515600" cy="4727991"/>
          </a:xfrm>
        </p:spPr>
        <p:txBody>
          <a:bodyPr>
            <a:normAutofit/>
          </a:bodyPr>
          <a:lstStyle/>
          <a:p>
            <a:pPr algn="just"/>
            <a:r>
              <a:rPr lang="fr-FR" dirty="0"/>
              <a:t>Justice publique =&gt; médiatique ?</a:t>
            </a:r>
            <a:endParaRPr lang="fr-FR" dirty="0"/>
          </a:p>
          <a:p>
            <a:pPr algn="just"/>
            <a:r>
              <a:rPr lang="fr-FR" dirty="0"/>
              <a:t>Transparence de la justice : exigence démocratique (contre arbitraire Ancien Régime)</a:t>
            </a:r>
            <a:endParaRPr lang="fr-FR" dirty="0"/>
          </a:p>
          <a:p>
            <a:pPr algn="just"/>
            <a:r>
              <a:rPr lang="fr-FR" dirty="0"/>
              <a:t>Relation complexe : concilier deux droits fondamentaux, liberté d’expression, ici comprise comme liberté d’information, et l’indépendance de la justice, notamment le travail judiciaire qui doit respecter le secret de l’instruction et la présomption d’innocence.</a:t>
            </a:r>
            <a:endParaRPr lang="fr-FR" dirty="0"/>
          </a:p>
          <a:p>
            <a:pPr algn="just"/>
            <a:r>
              <a:rPr lang="fr-FR" dirty="0"/>
              <a:t>Comprendre la tension entre liberté d’expression des médias et indépendance de la justice pour examiner ensuite la place des médias dans le procès pénal et enfin un cas de dysfonctionnement patent qui met en lumière l’utilité des limites posées par la loi : Outreau.</a:t>
            </a:r>
            <a:endParaRPr lang="fr-FR" dirty="0"/>
          </a:p>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III. Outreau</a:t>
            </a:r>
            <a:endParaRPr lang="fr-FR" dirty="0"/>
          </a:p>
        </p:txBody>
      </p:sp>
      <p:sp>
        <p:nvSpPr>
          <p:cNvPr id="5" name="Espace réservé du texte 4"/>
          <p:cNvSpPr>
            <a:spLocks noGrp="1"/>
          </p:cNvSpPr>
          <p:nvPr>
            <p:ph type="body" idx="1"/>
          </p:nvPr>
        </p:nvSpPr>
        <p:spPr/>
        <p:txBody>
          <a:bodyPr/>
          <a:lstStyle/>
          <a:p>
            <a:r>
              <a:rPr lang="fr-FR" dirty="0"/>
              <a:t>Un catastrophe judiciaire... Et médiatique ?</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38200" y="365125"/>
            <a:ext cx="10515600" cy="915035"/>
          </a:xfrm>
        </p:spPr>
        <p:txBody>
          <a:bodyPr/>
          <a:lstStyle/>
          <a:p>
            <a:r>
              <a:rPr lang="fr-FR" dirty="0"/>
              <a:t>L’affaire : présentation</a:t>
            </a:r>
            <a:endParaRPr lang="fr-FR" dirty="0"/>
          </a:p>
        </p:txBody>
      </p:sp>
      <p:sp>
        <p:nvSpPr>
          <p:cNvPr id="5" name="Espace réservé du contenu 4"/>
          <p:cNvSpPr>
            <a:spLocks noGrp="1"/>
          </p:cNvSpPr>
          <p:nvPr>
            <p:ph idx="1"/>
          </p:nvPr>
        </p:nvSpPr>
        <p:spPr>
          <a:xfrm>
            <a:off x="838200" y="1280160"/>
            <a:ext cx="10515600" cy="4896803"/>
          </a:xfrm>
        </p:spPr>
        <p:txBody>
          <a:bodyPr>
            <a:normAutofit fontScale="77500" lnSpcReduction="20000"/>
          </a:bodyPr>
          <a:lstStyle/>
          <a:p>
            <a:pPr algn="just"/>
            <a:r>
              <a:rPr lang="fr-FR" dirty="0"/>
              <a:t>faits d'agression sexuelle sur mineurs ayant eu lieu entre 1997 et 2000 </a:t>
            </a:r>
            <a:endParaRPr lang="fr-FR" dirty="0"/>
          </a:p>
          <a:p>
            <a:pPr algn="just"/>
            <a:r>
              <a:rPr lang="fr-FR" dirty="0"/>
              <a:t>affaire d'erreur judiciaire liée notamment à une détention provisoire entre 2001 à 2004. </a:t>
            </a:r>
            <a:endParaRPr lang="fr-FR" dirty="0"/>
          </a:p>
          <a:p>
            <a:pPr algn="just"/>
            <a:r>
              <a:rPr lang="fr-FR" dirty="0"/>
              <a:t>Un procès en première instance = la cour d'assises du Pas-de-Calais (Saint-Omer), du 4 mai au 2 juillet 2004, (17 accusés, 4 plaident coupable, 13 innocence : 7 acquittés)</a:t>
            </a:r>
            <a:endParaRPr lang="fr-FR" dirty="0"/>
          </a:p>
          <a:p>
            <a:pPr algn="just"/>
            <a:r>
              <a:rPr lang="fr-FR" dirty="0"/>
              <a:t>procès en appel des 6 condamnés qui avaient affirmé leur innocence auprès de la cour d'appel de Paris en novembre 2005. L’avocat général requiert l’acquittement !</a:t>
            </a:r>
            <a:endParaRPr lang="fr-FR" dirty="0"/>
          </a:p>
          <a:p>
            <a:pPr algn="just"/>
            <a:r>
              <a:rPr lang="fr-FR" dirty="0"/>
              <a:t>Un procès devant la Cour d'assises pour mineurs d'Ille-et-Vilaine (Rennes) a lieu enfin en 2015. </a:t>
            </a:r>
            <a:endParaRPr lang="fr-FR" dirty="0"/>
          </a:p>
          <a:p>
            <a:pPr algn="just"/>
            <a:r>
              <a:rPr lang="fr-FR" dirty="0"/>
              <a:t>=&gt; quatre condamnations définitives et sur </a:t>
            </a:r>
            <a:r>
              <a:rPr lang="fr-FR" b="1" dirty="0"/>
              <a:t>l'acquittement de treize des dix-sept accusés</a:t>
            </a:r>
            <a:r>
              <a:rPr lang="fr-FR" dirty="0"/>
              <a:t>, dont plusieurs avaient été maintenus en prison pendant plusieurs années. Douze enfants sont reconnus en première instance victimes de viols, d'agressions sexuelles, de corruption de mineurs et de proxénétisme. Un des accusés, François </a:t>
            </a:r>
            <a:r>
              <a:rPr lang="fr-FR" dirty="0" err="1"/>
              <a:t>Mourmand</a:t>
            </a:r>
            <a:r>
              <a:rPr lang="fr-FR" dirty="0"/>
              <a:t>, meurt en détention provisoire, le 9 juin 2002, avant le premier procès.</a:t>
            </a:r>
            <a:endParaRPr lang="fr-FR" dirty="0"/>
          </a:p>
          <a:p>
            <a:pPr algn="just"/>
            <a:r>
              <a:rPr lang="fr-FR" dirty="0"/>
              <a:t>dysfonctionnements de l'institution judiciaire, des experts mais aussi des médias.</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689952"/>
          </a:xfrm>
        </p:spPr>
        <p:txBody>
          <a:bodyPr>
            <a:normAutofit fontScale="90000"/>
          </a:bodyPr>
          <a:lstStyle/>
          <a:p>
            <a:r>
              <a:rPr lang="fr-FR" dirty="0"/>
              <a:t>L’utilisation médiatique</a:t>
            </a:r>
            <a:endParaRPr lang="fr-FR" dirty="0"/>
          </a:p>
        </p:txBody>
      </p:sp>
      <p:sp>
        <p:nvSpPr>
          <p:cNvPr id="3" name="Espace réservé du contenu 2"/>
          <p:cNvSpPr>
            <a:spLocks noGrp="1"/>
          </p:cNvSpPr>
          <p:nvPr>
            <p:ph idx="1"/>
          </p:nvPr>
        </p:nvSpPr>
        <p:spPr>
          <a:xfrm>
            <a:off x="838200" y="942535"/>
            <a:ext cx="10515600" cy="5234428"/>
          </a:xfrm>
        </p:spPr>
        <p:txBody>
          <a:bodyPr>
            <a:normAutofit fontScale="62500" lnSpcReduction="20000"/>
          </a:bodyPr>
          <a:lstStyle/>
          <a:p>
            <a:pPr algn="just"/>
            <a:r>
              <a:rPr lang="fr-FR" dirty="0" err="1"/>
              <a:t>Nov</a:t>
            </a:r>
            <a:r>
              <a:rPr lang="fr-FR" dirty="0"/>
              <a:t> 2005 : procès en appel : l'avocat général requiert l'acquittement pour l'ensemble des accusés. Face à ces réquisitions favorables, la défense renonce à plaider, invitant en lieu et place à une minute de silence en hommage à François </a:t>
            </a:r>
            <a:r>
              <a:rPr lang="fr-FR" dirty="0" err="1"/>
              <a:t>Mourmand</a:t>
            </a:r>
            <a:r>
              <a:rPr lang="fr-FR" dirty="0"/>
              <a:t>, accusé de meurtre dans l'affaire et mort, âgé de 32 ans, en détention provisoire, du fait d'une surdose médicamenteuse dont la cause restera indéterminée. </a:t>
            </a:r>
            <a:endParaRPr lang="fr-FR" dirty="0"/>
          </a:p>
          <a:p>
            <a:pPr algn="just"/>
            <a:r>
              <a:rPr lang="fr-FR" dirty="0"/>
              <a:t>Fait exceptionnel, sans en avoir avisé la présidente de la cour d'assises, Odile </a:t>
            </a:r>
            <a:r>
              <a:rPr lang="fr-FR" dirty="0" err="1"/>
              <a:t>Mondineu-Hederer</a:t>
            </a:r>
            <a:r>
              <a:rPr lang="fr-FR" dirty="0"/>
              <a:t>, </a:t>
            </a:r>
            <a:r>
              <a:rPr lang="fr-FR" b="1" dirty="0"/>
              <a:t>le procureur général de Paris, Yves Bot, vient en fin d'audience, le dernier jour du procès, pour présenter ses excuses aux accusés au nom de la « Justice » avant le rendu du verdict, ce qui lui sera reproché par la suite par plusieurs magistrats. </a:t>
            </a:r>
            <a:r>
              <a:rPr lang="fr-FR" dirty="0"/>
              <a:t>Le procureur invite par ailleurs la cour d'assises à délibérer dans les trois heures, afin que </a:t>
            </a:r>
            <a:r>
              <a:rPr lang="fr-FR" b="1" dirty="0"/>
              <a:t>le verdict puisse être annoncé par le ministre de la Justice au journal télévisé</a:t>
            </a:r>
            <a:r>
              <a:rPr lang="fr-FR" dirty="0"/>
              <a:t> de 13h, alors même que cela aura finalement lieu, au terme de sept heures et demie de délibéré, au journal de 20h.</a:t>
            </a:r>
            <a:endParaRPr lang="fr-FR" dirty="0"/>
          </a:p>
          <a:p>
            <a:pPr algn="just"/>
            <a:r>
              <a:rPr lang="fr-FR" dirty="0"/>
              <a:t>jeudi 1er décembre 2005, un verdict d'acquittement général</a:t>
            </a:r>
            <a:endParaRPr lang="fr-FR" dirty="0"/>
          </a:p>
          <a:p>
            <a:pPr algn="just"/>
            <a:r>
              <a:rPr lang="fr-FR" dirty="0"/>
              <a:t>Quelques heures après le verdict, </a:t>
            </a:r>
            <a:r>
              <a:rPr lang="fr-FR" b="1" dirty="0"/>
              <a:t>le ministre de la Justice, Pascal Clément, donne une conférence de presse, présentant à son tour ses excuses aux acquittés </a:t>
            </a:r>
            <a:r>
              <a:rPr lang="fr-FR" dirty="0"/>
              <a:t>au nom de l'institution judiciaire. Il annonce l'ouverture d'une triple enquête des inspections générales des services judiciaires, policiers et sociaux, et évoque la possibilité de sanctions administratives contre certains des acteurs de l'affaire au vu des résultats de l'enquête à venir. On annonce aussi plusieurs modifications d'ordre législatif ou réglementaire relatives à la procédure pénale, en particulier dans les affaires d'abus sexuel sur mineur.</a:t>
            </a:r>
            <a:endParaRPr lang="fr-FR" dirty="0"/>
          </a:p>
          <a:p>
            <a:pPr algn="just"/>
            <a:r>
              <a:rPr lang="fr-FR" dirty="0"/>
              <a:t>Le 5 décembre, le président de la République, Jacques Chirac, publie un communiqué indiquant qu'il avait souhaité écrire à chacune des personnes concernées pour leur exprimer, à titre personnel, toute son émotion et son soulagement, et leur présenter, en tant que garant de l'institution judiciaire, regrets et excuses. Sur les raisons des dysfonctionnements et des éventuelles responsabilités qui ont conduit à cette « catastrophe judiciaire », il tient à préciser aux victimes que des enquêtes étaient ouvertes, que toutes les conclusions en seraient tirées et qu'il y veillerait personnellement.</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47749"/>
          </a:xfrm>
        </p:spPr>
        <p:txBody>
          <a:bodyPr>
            <a:normAutofit fontScale="90000"/>
          </a:bodyPr>
          <a:lstStyle/>
          <a:p>
            <a:r>
              <a:rPr lang="fr-FR" dirty="0"/>
              <a:t>Rôle des médias</a:t>
            </a:r>
            <a:endParaRPr lang="fr-FR" dirty="0"/>
          </a:p>
        </p:txBody>
      </p:sp>
      <p:sp>
        <p:nvSpPr>
          <p:cNvPr id="3" name="Espace réservé du contenu 2"/>
          <p:cNvSpPr>
            <a:spLocks noGrp="1"/>
          </p:cNvSpPr>
          <p:nvPr>
            <p:ph idx="1"/>
          </p:nvPr>
        </p:nvSpPr>
        <p:spPr>
          <a:xfrm>
            <a:off x="838200" y="1012874"/>
            <a:ext cx="10515600" cy="5164089"/>
          </a:xfrm>
        </p:spPr>
        <p:txBody>
          <a:bodyPr>
            <a:normAutofit fontScale="92500" lnSpcReduction="20000"/>
          </a:bodyPr>
          <a:lstStyle/>
          <a:p>
            <a:pPr algn="just"/>
            <a:r>
              <a:rPr lang="fr-FR" dirty="0"/>
              <a:t>Enfants placés chez les assistantes maternelles regardent les informations puis finissent par modifier leurs dépositions en insérant des éléments présentés à la TV.</a:t>
            </a:r>
            <a:endParaRPr lang="fr-FR" dirty="0"/>
          </a:p>
          <a:p>
            <a:pPr algn="just"/>
            <a:r>
              <a:rPr lang="fr-FR" dirty="0"/>
              <a:t>accusations nominales bafouant parfois la présomption d'innocence</a:t>
            </a:r>
            <a:endParaRPr lang="fr-FR" dirty="0"/>
          </a:p>
          <a:p>
            <a:pPr algn="just"/>
            <a:r>
              <a:rPr lang="fr-FR" dirty="0"/>
              <a:t>Alors que le premier article, dans La Voix du Nord le 7 avril 2001, avait suscité l'indifférence, l’arrestation de sept personnes à Boulogne-sur-Mer à la mi-novembre a déclenché un « emballement » des médias. Rumeur de « réseau pédophile ».</a:t>
            </a:r>
            <a:endParaRPr lang="fr-FR" dirty="0"/>
          </a:p>
          <a:p>
            <a:pPr algn="just"/>
            <a:r>
              <a:rPr lang="fr-FR" dirty="0"/>
              <a:t>Des contre-enquêtes sont diffusées relativement vite, en mars 2002 dans Au nom de la loi (RTBF), qui fait le voyage d’Ostende pour découvrir qu'il n’existait pas de sex-shop au centre du prétendu « réseau », puis le 4 avril 2002 dans Pièces à conviction sur France 3.</a:t>
            </a:r>
            <a:endParaRPr lang="fr-FR" dirty="0"/>
          </a:p>
          <a:p>
            <a:pPr algn="just"/>
            <a:r>
              <a:rPr lang="fr-FR" dirty="0">
                <a:hlinkClick r:id="rId1"/>
              </a:rPr>
              <a:t>https://www.legipresse.com/011-47673-L-affaire-d-Outreau-et-la-responsabilite-des-medias.html</a:t>
            </a:r>
            <a:endParaRPr lang="fr-FR" dirty="0"/>
          </a:p>
          <a:p>
            <a:pPr lvl="1" algn="just"/>
            <a:r>
              <a:rPr lang="fr-FR" dirty="0"/>
              <a:t>Article d’analyse intéressant qui nuance le rôle des médias, qui participent aussi à la mise au jour de l’innocence des accusés.</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question : indemnisations ?</a:t>
            </a:r>
            <a:endParaRPr lang="fr-FR" dirty="0"/>
          </a:p>
        </p:txBody>
      </p:sp>
      <p:sp>
        <p:nvSpPr>
          <p:cNvPr id="3" name="Espace réservé du contenu 2"/>
          <p:cNvSpPr>
            <a:spLocks noGrp="1"/>
          </p:cNvSpPr>
          <p:nvPr>
            <p:ph idx="1"/>
          </p:nvPr>
        </p:nvSpPr>
        <p:spPr/>
        <p:txBody>
          <a:bodyPr>
            <a:normAutofit fontScale="92500" lnSpcReduction="10000"/>
          </a:bodyPr>
          <a:lstStyle/>
          <a:p>
            <a:pPr marL="0" indent="0" algn="just">
              <a:buNone/>
            </a:pPr>
            <a:r>
              <a:rPr lang="fr-FR" dirty="0"/>
              <a:t>« Permettez-moi de vous rappeler que, dans l'affaire d'Outreau, les personnes détenues à tort ont été indemnisées pour cette erreur judiciaire de sommes allant de 650 000 euros à 1 million d'euros. En effet, le montant total de l'indemnisation a été tenu secret afin d'éviter que la jurisprudence ne crée une inflation des indemnisations de détention. Cette indemnisation portait sur trois champs, à savoir la faute lourde de l'État, le préjudice matériel et la détention préventive. »</a:t>
            </a:r>
            <a:endParaRPr lang="fr-FR" dirty="0"/>
          </a:p>
          <a:p>
            <a:pPr marL="0" indent="0" algn="just">
              <a:buNone/>
            </a:pPr>
            <a:r>
              <a:rPr lang="fr-FR" sz="2000" dirty="0"/>
              <a:t>Source : </a:t>
            </a:r>
            <a:r>
              <a:rPr lang="fr-FR" sz="2000" dirty="0">
                <a:hlinkClick r:id="rId1"/>
              </a:rPr>
              <a:t>https://www.senat.fr/questions/base/2010/qSEQ10101044S.html#:~:text=Il%20rappelle%20que%20dans%20l,mat%C3%A9riel%20et%20la%20d%C3%A9tention%20pr%C3%A9ventive</a:t>
            </a:r>
            <a:r>
              <a:rPr lang="fr-FR" sz="2000" dirty="0"/>
              <a:t>.</a:t>
            </a:r>
            <a:endParaRPr lang="fr-FR" sz="2000" dirty="0"/>
          </a:p>
          <a:p>
            <a:pPr marL="0" indent="0" algn="just">
              <a:buNone/>
            </a:pPr>
            <a:r>
              <a:rPr lang="fr-FR" sz="1900" dirty="0"/>
              <a:t>Question orale 1044s – 13 e législature – disproportion des indemnisations financières accordées aux victimes du système judiciaire. Q° de René </a:t>
            </a:r>
            <a:r>
              <a:rPr lang="fr-FR" sz="1900" dirty="0" err="1"/>
              <a:t>Vestri</a:t>
            </a:r>
            <a:r>
              <a:rPr lang="fr-FR" sz="1900" dirty="0"/>
              <a:t> : 45 millions pour Bernard Tapie/1 million max pour les innocents d’Outreau.</a:t>
            </a:r>
            <a:endParaRPr lang="fr-FR" sz="19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Indemnisation pour atteinte à la présomption d’innocence</a:t>
            </a:r>
            <a:endParaRPr lang="fr-FR" dirty="0"/>
          </a:p>
        </p:txBody>
      </p:sp>
      <p:sp>
        <p:nvSpPr>
          <p:cNvPr id="3" name="Espace réservé du contenu 2"/>
          <p:cNvSpPr>
            <a:spLocks noGrp="1"/>
          </p:cNvSpPr>
          <p:nvPr>
            <p:ph idx="1"/>
          </p:nvPr>
        </p:nvSpPr>
        <p:spPr/>
        <p:txBody>
          <a:bodyPr/>
          <a:lstStyle/>
          <a:p>
            <a:r>
              <a:rPr lang="fr-FR" dirty="0">
                <a:hlinkClick r:id="rId1"/>
              </a:rPr>
              <a:t>https://www.village-justice.com/articles/atteinte-presomption-innocence,10018.html</a:t>
            </a:r>
            <a:endParaRPr lang="fr-FR" dirty="0"/>
          </a:p>
          <a:p>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Indemnisations des victimes ?</a:t>
            </a:r>
            <a:endParaRPr lang="fr-FR" dirty="0"/>
          </a:p>
        </p:txBody>
      </p:sp>
      <p:sp>
        <p:nvSpPr>
          <p:cNvPr id="3" name="Espace réservé du contenu 2"/>
          <p:cNvSpPr>
            <a:spLocks noGrp="1"/>
          </p:cNvSpPr>
          <p:nvPr>
            <p:ph idx="1"/>
          </p:nvPr>
        </p:nvSpPr>
        <p:spPr/>
        <p:txBody>
          <a:bodyPr>
            <a:normAutofit/>
          </a:bodyPr>
          <a:lstStyle/>
          <a:p>
            <a:r>
              <a:rPr lang="fr-FR" dirty="0"/>
              <a:t>victime d'un acte criminel=&gt;droit à une indemnité. </a:t>
            </a:r>
            <a:endParaRPr lang="fr-FR" dirty="0"/>
          </a:p>
          <a:p>
            <a:r>
              <a:rPr lang="fr-FR" dirty="0"/>
              <a:t>les dommages-intérêts versés par l'auteur du délit, </a:t>
            </a:r>
            <a:endParaRPr lang="fr-FR" dirty="0"/>
          </a:p>
          <a:p>
            <a:r>
              <a:rPr lang="fr-FR" dirty="0"/>
              <a:t>les indemnités versées par les assurances, ou </a:t>
            </a:r>
            <a:endParaRPr lang="fr-FR" dirty="0"/>
          </a:p>
          <a:p>
            <a:r>
              <a:rPr lang="fr-FR" dirty="0"/>
              <a:t>l'indemnisation du préjudice subi du fait d'un acte criminel versée par l'État.</a:t>
            </a:r>
            <a:endParaRPr lang="fr-FR" dirty="0"/>
          </a:p>
          <a:p>
            <a:pPr lvl="1"/>
            <a:r>
              <a:rPr lang="fr-FR" dirty="0"/>
              <a:t>Code de procédure pénale : articles 706-3 à 706-15</a:t>
            </a:r>
            <a:endParaRPr lang="fr-FR" dirty="0"/>
          </a:p>
          <a:p>
            <a:pPr marL="914400" lvl="2" indent="0">
              <a:buNone/>
            </a:pPr>
            <a:r>
              <a:rPr lang="fr-FR" dirty="0"/>
              <a:t>Droit à l'indemnisation</a:t>
            </a:r>
            <a:endParaRPr lang="fr-FR" dirty="0"/>
          </a:p>
          <a:p>
            <a:pPr lvl="1"/>
            <a:r>
              <a:rPr lang="fr-FR" dirty="0"/>
              <a:t>Code de procédure pénale : articles R49-20-1 à R54-9</a:t>
            </a:r>
            <a:endParaRPr lang="fr-FR" dirty="0"/>
          </a:p>
          <a:p>
            <a:pPr marL="914400" lvl="2" indent="0">
              <a:buNone/>
            </a:pPr>
            <a:r>
              <a:rPr lang="fr-FR" dirty="0"/>
              <a:t>Demande d'indemnisation : articles R50-1 à R50-28 </a:t>
            </a:r>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Bilan sur les complexités de la question du rapport en droit pénal et médias.</a:t>
            </a:r>
            <a:endParaRPr lang="fr-FR" dirty="0"/>
          </a:p>
        </p:txBody>
      </p:sp>
      <p:sp>
        <p:nvSpPr>
          <p:cNvPr id="3" name="Espace réservé du texte 2"/>
          <p:cNvSpPr>
            <a:spLocks noGrp="1"/>
          </p:cNvSpPr>
          <p:nvPr>
            <p:ph type="body" idx="1"/>
          </p:nvPr>
        </p:nvSpPr>
        <p:spPr/>
        <p:txBody>
          <a:bodyPr/>
          <a:lstStyle/>
          <a:p>
            <a:endParaRPr lang="fr-F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Informer le public : mission importante</a:t>
            </a:r>
            <a:endParaRPr lang="fr-FR" dirty="0"/>
          </a:p>
        </p:txBody>
      </p:sp>
      <p:sp>
        <p:nvSpPr>
          <p:cNvPr id="5" name="Espace réservé du contenu 4"/>
          <p:cNvSpPr>
            <a:spLocks noGrp="1"/>
          </p:cNvSpPr>
          <p:nvPr>
            <p:ph idx="1"/>
          </p:nvPr>
        </p:nvSpPr>
        <p:spPr/>
        <p:txBody>
          <a:bodyPr/>
          <a:lstStyle/>
          <a:p>
            <a:pPr lvl="2"/>
            <a:r>
              <a:rPr lang="fr-FR" dirty="0"/>
              <a:t>Demander aux élèves les avantages de cette information</a:t>
            </a:r>
            <a:endParaRPr lang="fr-FR" dirty="0"/>
          </a:p>
          <a:p>
            <a:r>
              <a:rPr lang="fr-FR" dirty="0"/>
              <a:t>Sensibilisation au respect des lois et des procédures judiciaires</a:t>
            </a:r>
            <a:endParaRPr lang="fr-FR" dirty="0"/>
          </a:p>
          <a:p>
            <a:r>
              <a:rPr lang="fr-FR" dirty="0"/>
              <a:t>Connaissance du droit pénal</a:t>
            </a:r>
            <a:endParaRPr lang="fr-FR" dirty="0"/>
          </a:p>
          <a:p>
            <a:r>
              <a:rPr lang="fr-FR" dirty="0"/>
              <a:t>Pression sur le système judiciaire pour rapidité</a:t>
            </a:r>
            <a:endParaRPr lang="fr-FR" dirty="0"/>
          </a:p>
          <a:p>
            <a:r>
              <a:rPr lang="fr-FR" dirty="0"/>
              <a:t>Révélation de crimes ou délits (lanceurs d’alerte)</a:t>
            </a:r>
            <a:endParaRPr lang="fr-FR" dirty="0"/>
          </a:p>
          <a:p>
            <a:r>
              <a:rPr lang="fr-FR" dirty="0"/>
              <a:t>Réformes récentes de la justice en France pour gagner la confiance des citoyens.</a:t>
            </a: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Influence politique</a:t>
            </a:r>
            <a:endParaRPr lang="fr-FR" dirty="0"/>
          </a:p>
        </p:txBody>
      </p:sp>
      <p:sp>
        <p:nvSpPr>
          <p:cNvPr id="3" name="Espace réservé du contenu 2"/>
          <p:cNvSpPr>
            <a:spLocks noGrp="1"/>
          </p:cNvSpPr>
          <p:nvPr>
            <p:ph idx="1"/>
          </p:nvPr>
        </p:nvSpPr>
        <p:spPr/>
        <p:txBody>
          <a:bodyPr/>
          <a:lstStyle/>
          <a:p>
            <a:r>
              <a:rPr lang="fr-FR" dirty="0"/>
              <a:t>Tentation de se substituer au juge ou au jury… d’énoncer une sentence avant le verdict.</a:t>
            </a:r>
            <a:endParaRPr lang="fr-FR" dirty="0"/>
          </a:p>
          <a:p>
            <a:r>
              <a:rPr lang="fr-FR" dirty="0"/>
              <a:t>Rappel sur la présomption d’innocence… seul un juge peut déclarer un accusé coupable, or dans la presse l’accusé est souvent condamné…</a:t>
            </a:r>
            <a:endParaRPr lang="fr-FR" dirty="0"/>
          </a:p>
          <a:p>
            <a:r>
              <a:rPr lang="fr-FR" dirty="0"/>
              <a:t>Surenchère médiatique qui sert des visées politiques ou électoralistes. Nouvelles notions de droit « peines plancher »…</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 Références législatives</a:t>
            </a:r>
            <a:endParaRPr lang="fr-FR" dirty="0"/>
          </a:p>
        </p:txBody>
      </p:sp>
      <p:sp>
        <p:nvSpPr>
          <p:cNvPr id="4" name="Espace réservé du texte 3"/>
          <p:cNvSpPr>
            <a:spLocks noGrp="1"/>
          </p:cNvSpPr>
          <p:nvPr>
            <p:ph type="body" idx="1"/>
          </p:nvPr>
        </p:nvSpPr>
        <p:spPr/>
        <p:txBody>
          <a:bodyPr/>
          <a:lstStyle/>
          <a:p>
            <a:endParaRPr lang="fr-FR" dirty="0"/>
          </a:p>
        </p:txBody>
      </p:sp>
      <p:pic>
        <p:nvPicPr>
          <p:cNvPr id="6" name="Image 5"/>
          <p:cNvPicPr>
            <a:picLocks noChangeAspect="1"/>
          </p:cNvPicPr>
          <p:nvPr/>
        </p:nvPicPr>
        <p:blipFill>
          <a:blip r:embed="rId1"/>
          <a:stretch>
            <a:fillRect/>
          </a:stretch>
        </p:blipFill>
        <p:spPr>
          <a:xfrm>
            <a:off x="9693812" y="202028"/>
            <a:ext cx="2286000" cy="3556000"/>
          </a:xfrm>
          <a:prstGeom prst="rect">
            <a:avLst/>
          </a:prstGeom>
        </p:spPr>
      </p:pic>
      <p:pic>
        <p:nvPicPr>
          <p:cNvPr id="8" name="Image 7"/>
          <p:cNvPicPr>
            <a:picLocks noChangeAspect="1"/>
          </p:cNvPicPr>
          <p:nvPr/>
        </p:nvPicPr>
        <p:blipFill>
          <a:blip r:embed="rId2"/>
          <a:stretch>
            <a:fillRect/>
          </a:stretch>
        </p:blipFill>
        <p:spPr>
          <a:xfrm>
            <a:off x="8353962" y="3596823"/>
            <a:ext cx="2679700" cy="30353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Autres affaires susceptibles d’interroger le rôle des média dans le rapport au droit pénal</a:t>
            </a:r>
            <a:endParaRPr lang="fr-FR" dirty="0"/>
          </a:p>
        </p:txBody>
      </p:sp>
      <p:sp>
        <p:nvSpPr>
          <p:cNvPr id="3" name="Espace réservé du contenu 2"/>
          <p:cNvSpPr>
            <a:spLocks noGrp="1"/>
          </p:cNvSpPr>
          <p:nvPr>
            <p:ph idx="1"/>
          </p:nvPr>
        </p:nvSpPr>
        <p:spPr/>
        <p:txBody>
          <a:bodyPr>
            <a:normAutofit lnSpcReduction="10000"/>
          </a:bodyPr>
          <a:lstStyle/>
          <a:p>
            <a:r>
              <a:rPr lang="fr-FR" dirty="0"/>
              <a:t>Affaire Alexia </a:t>
            </a:r>
            <a:r>
              <a:rPr lang="fr-FR" dirty="0" err="1"/>
              <a:t>Daval</a:t>
            </a:r>
            <a:r>
              <a:rPr lang="fr-FR" dirty="0"/>
              <a:t> : le mari </a:t>
            </a:r>
            <a:r>
              <a:rPr lang="fr-FR" dirty="0" err="1"/>
              <a:t>Jonathann</a:t>
            </a:r>
            <a:r>
              <a:rPr lang="fr-FR" dirty="0"/>
              <a:t>, présenté comme le gendre idéal et le mari effondré, qui reçoit la lumière médiatique est en réalité le meurtrier.</a:t>
            </a:r>
            <a:endParaRPr lang="fr-FR" dirty="0"/>
          </a:p>
          <a:p>
            <a:pPr lvl="1"/>
            <a:r>
              <a:rPr lang="fr-FR" dirty="0"/>
              <a:t>Un bon article qui analyse le succès de l’affaire : </a:t>
            </a:r>
            <a:r>
              <a:rPr lang="fr-FR" dirty="0">
                <a:hlinkClick r:id="rId1"/>
              </a:rPr>
              <a:t>https://www.huffingtonpost.fr/medias/article/pourquoi-l-affaire-daval-fascine-autant-les-medias_172825.html</a:t>
            </a:r>
            <a:endParaRPr lang="fr-FR" dirty="0"/>
          </a:p>
          <a:p>
            <a:r>
              <a:rPr lang="fr-FR" dirty="0"/>
              <a:t>Affaire dite « du petit Grégory » : juge d’instruction qui parle très vite aux média, le « corbeau », les époux Villemin.</a:t>
            </a:r>
            <a:endParaRPr lang="fr-FR" dirty="0"/>
          </a:p>
          <a:p>
            <a:r>
              <a:rPr lang="fr-FR" dirty="0"/>
              <a:t>Affaire Xavier Dupont de </a:t>
            </a:r>
            <a:r>
              <a:rPr lang="fr-FR" dirty="0" err="1"/>
              <a:t>Ligonnès</a:t>
            </a:r>
            <a:endParaRPr lang="fr-FR" dirty="0"/>
          </a:p>
          <a:p>
            <a:r>
              <a:rPr lang="fr-FR" dirty="0"/>
              <a:t>Affaire Laëtitia (intéressant car analyse par </a:t>
            </a:r>
            <a:r>
              <a:rPr lang="fr-FR" dirty="0" err="1"/>
              <a:t>Jablonka</a:t>
            </a:r>
            <a:r>
              <a:rPr lang="fr-FR" dirty="0"/>
              <a:t> dans le livre éponyme, </a:t>
            </a:r>
            <a:r>
              <a:rPr lang="fr-FR" i="1" dirty="0"/>
              <a:t>Laëtitia ou La Fin des hommes</a:t>
            </a:r>
            <a:r>
              <a:rPr lang="fr-FR" dirty="0"/>
              <a:t>).</a:t>
            </a:r>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sources</a:t>
            </a:r>
            <a:endParaRPr lang="fr-FR" dirty="0"/>
          </a:p>
        </p:txBody>
      </p:sp>
      <p:sp>
        <p:nvSpPr>
          <p:cNvPr id="3" name="Espace réservé du contenu 2"/>
          <p:cNvSpPr>
            <a:spLocks noGrp="1"/>
          </p:cNvSpPr>
          <p:nvPr>
            <p:ph idx="1"/>
          </p:nvPr>
        </p:nvSpPr>
        <p:spPr/>
        <p:txBody>
          <a:bodyPr/>
          <a:lstStyle/>
          <a:p>
            <a:r>
              <a:rPr lang="fr-FR" dirty="0">
                <a:hlinkClick r:id="rId1"/>
              </a:rPr>
              <a:t>https://www.actu-juridique.fr/administratif/la-relation-entre-les-medias-et-la-justice-au-regard-du-droit-regional-des-droits-de-lhomme/</a:t>
            </a:r>
            <a:endParaRPr lang="fr-FR" dirty="0"/>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Secret de l’instruction</a:t>
            </a:r>
            <a:endParaRPr lang="fr-FR" dirty="0"/>
          </a:p>
        </p:txBody>
      </p:sp>
      <p:sp>
        <p:nvSpPr>
          <p:cNvPr id="6" name="Espace réservé du contenu 5"/>
          <p:cNvSpPr>
            <a:spLocks noGrp="1"/>
          </p:cNvSpPr>
          <p:nvPr>
            <p:ph idx="1"/>
          </p:nvPr>
        </p:nvSpPr>
        <p:spPr/>
        <p:txBody>
          <a:bodyPr>
            <a:normAutofit fontScale="85000" lnSpcReduction="20000"/>
          </a:bodyPr>
          <a:lstStyle/>
          <a:p>
            <a:pPr algn="just"/>
            <a:r>
              <a:rPr lang="fr-FR" dirty="0"/>
              <a:t>Article 11 du code de procédure pénale :</a:t>
            </a:r>
            <a:endParaRPr lang="fr-FR" dirty="0"/>
          </a:p>
          <a:p>
            <a:pPr marL="0" indent="0" algn="just">
              <a:buNone/>
            </a:pPr>
            <a:r>
              <a:rPr lang="fr-FR" dirty="0"/>
              <a:t> </a:t>
            </a:r>
            <a:r>
              <a:rPr lang="fr-FR" dirty="0">
                <a:hlinkClick r:id="rId1"/>
              </a:rPr>
              <a:t>https://www.legifrance.gouv.fr/codes/article_lc/LEGIARTI000044568210</a:t>
            </a:r>
            <a:endParaRPr lang="fr-FR" dirty="0"/>
          </a:p>
          <a:p>
            <a:pPr algn="just"/>
            <a:r>
              <a:rPr lang="fr-FR" dirty="0"/>
              <a:t>Sauf dans le cas où la loi en dispose autrement et sans préjudice des droits de la défense, </a:t>
            </a:r>
            <a:r>
              <a:rPr lang="fr-FR" b="1" dirty="0"/>
              <a:t>la procédure au cours de l'enquête et de l'instruction est secrète</a:t>
            </a:r>
            <a:r>
              <a:rPr lang="fr-FR" dirty="0"/>
              <a:t>.</a:t>
            </a:r>
            <a:endParaRPr lang="fr-FR" dirty="0"/>
          </a:p>
          <a:p>
            <a:pPr algn="just"/>
            <a:r>
              <a:rPr lang="fr-FR" dirty="0"/>
              <a:t>Toute personne qui concourt à cette procédure est tenue au </a:t>
            </a:r>
            <a:r>
              <a:rPr lang="fr-FR" b="1" dirty="0"/>
              <a:t>secret professionnel </a:t>
            </a:r>
            <a:r>
              <a:rPr lang="fr-FR" dirty="0"/>
              <a:t>dans les conditions et sous les peines prévues à l'article 434-7-2 du code pénal.</a:t>
            </a:r>
            <a:endParaRPr lang="fr-FR" dirty="0"/>
          </a:p>
          <a:p>
            <a:pPr algn="just"/>
            <a:r>
              <a:rPr lang="fr-FR" dirty="0"/>
              <a:t>Toutefois, </a:t>
            </a:r>
            <a:r>
              <a:rPr lang="fr-FR" b="1" dirty="0"/>
              <a:t>afin d'éviter la propagation d'informations parcellaires ou inexactes </a:t>
            </a:r>
            <a:r>
              <a:rPr lang="fr-FR" dirty="0"/>
              <a:t>ou pour mettre fin à un trouble à l'ordre public ou lorsque tout autre impératif d'intérêt public le justifie, </a:t>
            </a:r>
            <a:r>
              <a:rPr lang="fr-FR" b="1" dirty="0"/>
              <a:t>le procureur de la République peut</a:t>
            </a:r>
            <a:r>
              <a:rPr lang="fr-FR" dirty="0"/>
              <a:t>, d'office et à la demande de la juridiction d'instruction ou des parties, directement ou par l'intermédiaire d'un officier de police judiciaire agissant avec son accord et sous son contrôle, </a:t>
            </a:r>
            <a:r>
              <a:rPr lang="fr-FR" b="1" dirty="0"/>
              <a:t>rendre publics des éléments objectifs tirés de la procédure ne comportant aucune appréciation sur le bien-fondé des charges retenues contre les personnes mises en cause.</a:t>
            </a:r>
            <a:endParaRPr lang="fr-F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Présomption d’innocence</a:t>
            </a:r>
            <a:endParaRPr lang="fr-FR" dirty="0"/>
          </a:p>
        </p:txBody>
      </p:sp>
      <p:sp>
        <p:nvSpPr>
          <p:cNvPr id="3" name="Espace réservé du contenu 2"/>
          <p:cNvSpPr>
            <a:spLocks noGrp="1"/>
          </p:cNvSpPr>
          <p:nvPr>
            <p:ph idx="1"/>
          </p:nvPr>
        </p:nvSpPr>
        <p:spPr>
          <a:xfrm>
            <a:off x="838200" y="1825624"/>
            <a:ext cx="10515600" cy="4504837"/>
          </a:xfrm>
        </p:spPr>
        <p:txBody>
          <a:bodyPr>
            <a:normAutofit fontScale="85000" lnSpcReduction="20000"/>
          </a:bodyPr>
          <a:lstStyle/>
          <a:p>
            <a:pPr algn="just"/>
            <a:r>
              <a:rPr lang="fr-FR" dirty="0"/>
              <a:t>DDHC art 9 : Art. 9. Tout homme étant présumé innocent jusqu'à ce qu'il ait été déclaré coupable, s'il est jugé indispensable de l'arrêter, toute rigueur qui ne serait pas nécessaire pour s'assurer de sa personne doit être sévèrement réprimée par la loi. </a:t>
            </a:r>
            <a:endParaRPr lang="fr-FR" dirty="0"/>
          </a:p>
          <a:p>
            <a:pPr algn="just"/>
            <a:r>
              <a:rPr lang="fr-FR" dirty="0"/>
              <a:t>CEDH art. 6 §2</a:t>
            </a:r>
            <a:endParaRPr lang="fr-FR" dirty="0"/>
          </a:p>
          <a:p>
            <a:pPr algn="just"/>
            <a:r>
              <a:rPr lang="fr-FR" dirty="0"/>
              <a:t>Code de procédure pénale – article préliminaire III. - Toute personne suspectée ou poursuivie est présumée innocente tant que sa culpabilité n'a pas été établie. Les atteintes à sa présomption d'innocence sont prévenues, réparées et réprimées dans les conditions prévues par la loi.</a:t>
            </a:r>
            <a:endParaRPr lang="fr-FR" dirty="0"/>
          </a:p>
          <a:p>
            <a:pPr algn="just"/>
            <a:endParaRPr lang="fr-FR" dirty="0"/>
          </a:p>
          <a:p>
            <a:pPr lvl="1" algn="just"/>
            <a:r>
              <a:rPr lang="fr-FR" dirty="0"/>
              <a:t>Fiche vie-publique : </a:t>
            </a:r>
            <a:r>
              <a:rPr lang="fr-FR" dirty="0">
                <a:hlinkClick r:id="rId1"/>
              </a:rPr>
              <a:t>https://www.vie-publique.fr/fiches/38064-quest-ce-que-la-presomption-dinnocence</a:t>
            </a:r>
            <a:endParaRPr lang="fr-FR" dirty="0"/>
          </a:p>
          <a:p>
            <a:pPr lvl="1" algn="just"/>
            <a:r>
              <a:rPr lang="fr-FR" dirty="0"/>
              <a:t>Principales innovations de la loi du 15 juin 2000 sur la présomption d’innocence : </a:t>
            </a:r>
            <a:r>
              <a:rPr lang="fr-FR" dirty="0">
                <a:hlinkClick r:id="rId2"/>
              </a:rPr>
              <a:t>https://www.vie-publique.fr/eclairage/37922-la-loi-sur-la-presomption-dinnocence-du-15-juin-2000</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Liberté d’expression (information)</a:t>
            </a:r>
            <a:endParaRPr lang="fr-FR" dirty="0"/>
          </a:p>
        </p:txBody>
      </p:sp>
      <p:sp>
        <p:nvSpPr>
          <p:cNvPr id="7" name="Espace réservé du contenu 6"/>
          <p:cNvSpPr>
            <a:spLocks noGrp="1"/>
          </p:cNvSpPr>
          <p:nvPr>
            <p:ph idx="1"/>
          </p:nvPr>
        </p:nvSpPr>
        <p:spPr/>
        <p:txBody>
          <a:bodyPr/>
          <a:lstStyle/>
          <a:p>
            <a:pPr algn="just"/>
            <a:r>
              <a:rPr lang="fr-FR" dirty="0"/>
              <a:t>Protection des droits de l’homme – droit fondamentaux</a:t>
            </a:r>
            <a:endParaRPr lang="fr-FR" dirty="0"/>
          </a:p>
          <a:p>
            <a:pPr algn="just"/>
            <a:r>
              <a:rPr lang="fr-FR" dirty="0"/>
              <a:t>CEDH, art. 10 §1</a:t>
            </a:r>
            <a:endParaRPr lang="fr-FR" dirty="0"/>
          </a:p>
          <a:p>
            <a:pPr algn="just"/>
            <a:r>
              <a:rPr lang="fr-FR" dirty="0"/>
              <a:t>Déclaration de la cour européenne des droits de l’homme : protection de la liberté d’expression doit s’appliquer non seulement aux informations et aux idées positives, mais aussi à celles qui offensent, choquent ou dérangent au nom du pluralisme, de la tolérance et de l’ouverture d’esprit sans lesquels il n’y a pas de société démocratique.</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tension entre les deux</a:t>
            </a:r>
            <a:endParaRPr lang="fr-FR" dirty="0"/>
          </a:p>
        </p:txBody>
      </p:sp>
      <p:sp>
        <p:nvSpPr>
          <p:cNvPr id="3" name="Espace réservé du contenu 2"/>
          <p:cNvSpPr>
            <a:spLocks noGrp="1"/>
          </p:cNvSpPr>
          <p:nvPr>
            <p:ph idx="1"/>
          </p:nvPr>
        </p:nvSpPr>
        <p:spPr/>
        <p:txBody>
          <a:bodyPr>
            <a:normAutofit/>
          </a:bodyPr>
          <a:lstStyle/>
          <a:p>
            <a:pPr algn="just"/>
            <a:r>
              <a:rPr lang="fr-FR" dirty="0"/>
              <a:t>Temps de la justice / temps médiatique</a:t>
            </a:r>
            <a:endParaRPr lang="fr-FR" dirty="0"/>
          </a:p>
          <a:p>
            <a:pPr algn="just"/>
            <a:r>
              <a:rPr lang="fr-FR" dirty="0"/>
              <a:t>=&gt; tentation de substituer au processus judiciaire de jugement, une décision de journaliste : C.F. Antoine </a:t>
            </a:r>
            <a:r>
              <a:rPr lang="fr-FR" dirty="0" err="1"/>
              <a:t>Garapon</a:t>
            </a:r>
            <a:r>
              <a:rPr lang="fr-FR" dirty="0"/>
              <a:t> « </a:t>
            </a:r>
            <a:r>
              <a:rPr lang="fr-FR" b="1" dirty="0"/>
              <a:t>délocalisation de la justice dans les médias</a:t>
            </a:r>
            <a:r>
              <a:rPr lang="fr-FR" dirty="0"/>
              <a:t> » (</a:t>
            </a:r>
            <a:r>
              <a:rPr lang="fr-FR" i="1" dirty="0"/>
              <a:t>Bien juger, essai sur le rituel judiciaire</a:t>
            </a:r>
            <a:r>
              <a:rPr lang="fr-FR" dirty="0"/>
              <a:t>, 2001).</a:t>
            </a:r>
            <a:endParaRPr lang="fr-FR" dirty="0"/>
          </a:p>
          <a:p>
            <a:pPr algn="just"/>
            <a:r>
              <a:rPr lang="fr-FR" dirty="0"/>
              <a:t>Médiatisation / pression sur la justice : ? Indépendance du parquet financier dans les affaires de la campagne présidentielle de 2017</a:t>
            </a:r>
            <a:endParaRPr lang="fr-FR" dirty="0"/>
          </a:p>
          <a:p>
            <a:pPr algn="just"/>
            <a:r>
              <a:rPr lang="fr-FR" dirty="0"/>
              <a:t>Médiatisation du juge  porte atteinte à la résolution de l’affaire : juge Lambert / Petit Grégory</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27244"/>
          </a:xfrm>
        </p:spPr>
        <p:txBody>
          <a:bodyPr>
            <a:normAutofit fontScale="90000"/>
          </a:bodyPr>
          <a:lstStyle/>
          <a:p>
            <a:endParaRPr lang="fr-FR" dirty="0"/>
          </a:p>
        </p:txBody>
      </p:sp>
      <p:sp>
        <p:nvSpPr>
          <p:cNvPr id="3" name="Espace réservé du contenu 2"/>
          <p:cNvSpPr>
            <a:spLocks noGrp="1"/>
          </p:cNvSpPr>
          <p:nvPr>
            <p:ph idx="1"/>
          </p:nvPr>
        </p:nvSpPr>
        <p:spPr>
          <a:xfrm>
            <a:off x="838200" y="492370"/>
            <a:ext cx="10515600" cy="5684593"/>
          </a:xfrm>
        </p:spPr>
        <p:txBody>
          <a:bodyPr>
            <a:normAutofit/>
          </a:bodyPr>
          <a:lstStyle/>
          <a:p>
            <a:pPr algn="just"/>
            <a:r>
              <a:rPr lang="fr-FR" sz="4000" dirty="0"/>
              <a:t>« Les médias aiment que le juge se départisse de ses fonctions pour parler comme un homme, c’est-à-dire « avec ses tripes ». Mais la première qualité que l’on est en droit d’attendre d’un juge, comme de tout professionnel, n’est-elle pas de faire abstraction de ses propres sentiments pour se fondre dans sa fonction ? Les médias sollicitent de lui une parole spontanée, alors que la prudence lui commande de faire abstraction de ses opinions. » (A. </a:t>
            </a:r>
            <a:r>
              <a:rPr lang="fr-FR" sz="4000" dirty="0" err="1"/>
              <a:t>Garapon</a:t>
            </a:r>
            <a:r>
              <a:rPr lang="fr-FR" sz="4000" dirty="0"/>
              <a:t>)</a:t>
            </a:r>
            <a:endParaRPr lang="fr-FR" sz="4000" dirty="0"/>
          </a:p>
          <a:p>
            <a:pPr marL="0" indent="0">
              <a:buNone/>
            </a:pP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Médiatisation utile (parfois encouragée par les avocats)</a:t>
            </a:r>
            <a:endParaRPr lang="fr-FR" dirty="0"/>
          </a:p>
        </p:txBody>
      </p:sp>
      <p:sp>
        <p:nvSpPr>
          <p:cNvPr id="3" name="Espace réservé du contenu 2"/>
          <p:cNvSpPr>
            <a:spLocks noGrp="1"/>
          </p:cNvSpPr>
          <p:nvPr>
            <p:ph idx="1"/>
          </p:nvPr>
        </p:nvSpPr>
        <p:spPr/>
        <p:txBody>
          <a:bodyPr>
            <a:normAutofit fontScale="92500" lnSpcReduction="10000"/>
          </a:bodyPr>
          <a:lstStyle/>
          <a:p>
            <a:pPr>
              <a:buFont typeface="Wingdings" panose="05000000000000000000" pitchFamily="2" charset="2"/>
              <a:buChar char="Ø"/>
            </a:pPr>
            <a:r>
              <a:rPr lang="fr-FR" dirty="0"/>
              <a:t>Plaidoiries célèbres : </a:t>
            </a:r>
            <a:endParaRPr lang="fr-FR" dirty="0"/>
          </a:p>
          <a:p>
            <a:r>
              <a:rPr lang="fr-FR" dirty="0"/>
              <a:t>Ex. Procès Patrick Henry : faire le procès de la peine de mort (voir plaidoirie de Robert Badinter)</a:t>
            </a:r>
            <a:endParaRPr lang="fr-FR" dirty="0"/>
          </a:p>
          <a:p>
            <a:pPr lvl="1"/>
            <a:r>
              <a:rPr lang="fr-FR" dirty="0">
                <a:hlinkClick r:id="rId1"/>
              </a:rPr>
              <a:t>https://www.justice.gouv.fr/actualites/actualite/patrick-henry-ou-proces-peine-mort</a:t>
            </a:r>
            <a:endParaRPr lang="fr-FR" dirty="0"/>
          </a:p>
          <a:p>
            <a:r>
              <a:rPr lang="fr-FR" dirty="0"/>
              <a:t>Ex. : Procès de Bobigny, le procès du patriarcat et de l’interdiction de l’IVG (voir plaidoirie de Gisèle Halimi)</a:t>
            </a:r>
            <a:endParaRPr lang="fr-FR" dirty="0"/>
          </a:p>
          <a:p>
            <a:pPr lvl="1"/>
            <a:r>
              <a:rPr lang="fr-FR" dirty="0">
                <a:hlinkClick r:id="rId2"/>
              </a:rPr>
              <a:t>https://www.justice.gouv.fr/actualites/actualite/proces-bobigny</a:t>
            </a:r>
            <a:endParaRPr lang="fr-FR" dirty="0"/>
          </a:p>
          <a:p>
            <a:pPr lvl="1"/>
            <a:endParaRPr lang="fr-FR" dirty="0"/>
          </a:p>
          <a:p>
            <a:pPr lvl="1">
              <a:buFont typeface="Wingdings" panose="05000000000000000000" pitchFamily="2" charset="2"/>
              <a:buChar char="Ø"/>
            </a:pPr>
            <a:r>
              <a:rPr lang="fr-FR" sz="2800" dirty="0"/>
              <a:t>rôle des médias notamment du journalisme d’investigation : sujets mis en débat à l’agenda des politiques publiques. Irène Frachon // Médiator, Inès </a:t>
            </a:r>
            <a:r>
              <a:rPr lang="fr-FR" sz="2800" dirty="0" err="1"/>
              <a:t>Léraud</a:t>
            </a:r>
            <a:r>
              <a:rPr lang="fr-FR" sz="2800" dirty="0"/>
              <a:t> // Algues vertes, collectif mondial des journalistes // Panama </a:t>
            </a:r>
            <a:r>
              <a:rPr lang="fr-FR" sz="2800" dirty="0" err="1"/>
              <a:t>Papers</a:t>
            </a:r>
            <a:r>
              <a:rPr lang="fr-FR" sz="2800" dirty="0"/>
              <a:t>…</a:t>
            </a:r>
            <a:endParaRPr lang="fr-FR" sz="2800" dirty="0"/>
          </a:p>
          <a:p>
            <a:pPr lvl="1"/>
            <a:endParaRPr lang="fr-FR" sz="2800" dirty="0"/>
          </a:p>
          <a:p>
            <a:endParaRPr lang="fr-FR" dirty="0"/>
          </a:p>
          <a:p>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19473</Words>
  <Application>WPS Writer</Application>
  <PresentationFormat>Grand écran</PresentationFormat>
  <Paragraphs>213</Paragraphs>
  <Slides>31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31</vt:i4>
      </vt:variant>
    </vt:vector>
  </HeadingPairs>
  <TitlesOfParts>
    <vt:vector size="42" baseType="lpstr">
      <vt:lpstr>Arial</vt:lpstr>
      <vt:lpstr>SimSun</vt:lpstr>
      <vt:lpstr>Wingdings</vt:lpstr>
      <vt:lpstr>Calibri Light</vt:lpstr>
      <vt:lpstr>Helvetica Neue</vt:lpstr>
      <vt:lpstr>Calibri</vt:lpstr>
      <vt:lpstr>Microsoft YaHei</vt:lpstr>
      <vt:lpstr>汉仪旗黑</vt:lpstr>
      <vt:lpstr>Arial Unicode MS</vt:lpstr>
      <vt:lpstr>宋体-简</vt:lpstr>
      <vt:lpstr>Thème Office</vt:lpstr>
      <vt:lpstr>La liberté d’expression est-elle compatible avec le droit à un procès équitable ?</vt:lpstr>
      <vt:lpstr>Introduction</vt:lpstr>
      <vt:lpstr>I. Références législatives</vt:lpstr>
      <vt:lpstr>Secret de l’instruction</vt:lpstr>
      <vt:lpstr>Présomption d’innocence</vt:lpstr>
      <vt:lpstr>Liberté d’expression (information)</vt:lpstr>
      <vt:lpstr>La tension entre les deux</vt:lpstr>
      <vt:lpstr>PowerPoint 演示文稿</vt:lpstr>
      <vt:lpstr>Médiatisation utile (parfois encouragée par les avocats)</vt:lpstr>
      <vt:lpstr>PowerPoint 演示文稿</vt:lpstr>
      <vt:lpstr>II. Place des médias dans le procès</vt:lpstr>
      <vt:lpstr>Entrée et sortie de salle d’audience</vt:lpstr>
      <vt:lpstr>Croquis d’audience</vt:lpstr>
      <vt:lpstr>Salle d’audience : découvrir une cour d’Assises</vt:lpstr>
      <vt:lpstr>DISPARITION DES COURS D’ASSISES ?</vt:lpstr>
      <vt:lpstr>LiveTweet des journalistes – </vt:lpstr>
      <vt:lpstr>Un exemple de mise en cause de l’indépendance de la justice :</vt:lpstr>
      <vt:lpstr>La sanction des médias ?</vt:lpstr>
      <vt:lpstr>PowerPoint 演示文稿</vt:lpstr>
      <vt:lpstr>III. Outreau</vt:lpstr>
      <vt:lpstr>L’affaire : présentation</vt:lpstr>
      <vt:lpstr>L’utilisation médiatique</vt:lpstr>
      <vt:lpstr>Rôle des médias</vt:lpstr>
      <vt:lpstr>La question : indemnisations ?</vt:lpstr>
      <vt:lpstr>Indemnisation pour atteinte à la présomption d’innocence</vt:lpstr>
      <vt:lpstr>Indemnisations des victimes ?</vt:lpstr>
      <vt:lpstr>Bilan sur les complexités de la question du rapport en droit pénal et médias.</vt:lpstr>
      <vt:lpstr>Informer le public : mission importante</vt:lpstr>
      <vt:lpstr>Influence politique</vt:lpstr>
      <vt:lpstr>Autres affaires susceptibles d’interroger le rôle des média dans le rapport au droit pénal</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liberté d’expression est-elle compatible avec le droit à un procès équitable ?</dc:title>
  <dc:creator>Utilisateur Microsoft Office</dc:creator>
  <cp:lastModifiedBy>WPS_1682767187</cp:lastModifiedBy>
  <cp:revision>24</cp:revision>
  <cp:lastPrinted>2023-12-16T07:52:01Z</cp:lastPrinted>
  <dcterms:created xsi:type="dcterms:W3CDTF">2023-12-16T07:52:01Z</dcterms:created>
  <dcterms:modified xsi:type="dcterms:W3CDTF">2023-12-16T07:52:01Z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1033-5.6.0.8082</vt:lpwstr>
  </property>
</Properties>
</file>