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700" r:id="rId3"/>
  </p:sldMasterIdLst>
  <p:notesMasterIdLst>
    <p:notesMasterId r:id="rId35"/>
  </p:notesMasterIdLst>
  <p:sldIdLst>
    <p:sldId id="256" r:id="rId4"/>
    <p:sldId id="258" r:id="rId5"/>
    <p:sldId id="262" r:id="rId6"/>
    <p:sldId id="259" r:id="rId7"/>
    <p:sldId id="260" r:id="rId8"/>
    <p:sldId id="261" r:id="rId9"/>
    <p:sldId id="263" r:id="rId10"/>
    <p:sldId id="264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5" r:id="rId29"/>
    <p:sldId id="286" r:id="rId30"/>
    <p:sldId id="290" r:id="rId31"/>
    <p:sldId id="294" r:id="rId32"/>
    <p:sldId id="295" r:id="rId33"/>
    <p:sldId id="297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E922B9-5EE3-3447-9509-7A2AC35E00E3}" v="367" dt="2022-09-29T16:28:35.8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1800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Rectangle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296" name="CustomShape 2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7" name="CustomShape 3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8" name="CustomShape 4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9" name="CustomShape 5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0" name="CustomShape 6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1" name="CustomShape 7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2" name="CustomShape 8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3" name="CustomShape 9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4" name="CustomShape 10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5" name="CustomShape 11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6" name="CustomShape 12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7" name="CustomShape 13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8" name="CustomShape 14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9" name="CustomShape 15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0" name="CustomShape 16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1" name="CustomShape 17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2" name="CustomShape 18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3" name="CustomShape 19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4" name="CustomShape 20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5" name="CustomShape 21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6" name="CustomShape 22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7" name="CustomShape 23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8" name="CustomShape 24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9" name="CustomShape 25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0" name="CustomShape 26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1" name="CustomShape 27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2" name="CustomShape 28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3" name="CustomShape 29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4" name="CustomShape 30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5" name="CustomShape 31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6" name="CustomShape 32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7" name="CustomShape 33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8" name="CustomShape 34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9" name="CustomShape 35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0" name="CustomShape 36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37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2" name="CustomShape 38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3" name="CustomShape 39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4" name="CustomShape 40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5" name="CustomShape 41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6" name="CustomShape 42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7" name="CustomShape 43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8" name="CustomShape 44"/>
          <p:cNvSpPr/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r" b="b"/>
            <a:pathLst>
              <a:path w="19052" h="25401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5396"/>
                </a:lnTo>
                <a:cubicBezTo>
                  <a:pt x="0" y="25398"/>
                  <a:pt x="2" y="25400"/>
                  <a:pt x="4" y="25400"/>
                </a:cubicBezTo>
                <a:lnTo>
                  <a:pt x="19046" y="25400"/>
                </a:lnTo>
                <a:cubicBezTo>
                  <a:pt x="19048" y="25400"/>
                  <a:pt x="19051" y="25398"/>
                  <a:pt x="19051" y="25396"/>
                </a:cubicBezTo>
                <a:lnTo>
                  <a:pt x="19051" y="4"/>
                </a:lnTo>
                <a:cubicBezTo>
                  <a:pt x="19051" y="2"/>
                  <a:pt x="19048" y="0"/>
                  <a:pt x="19046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9" name="PlaceHolder 45"/>
          <p:cNvSpPr>
            <a:spLocks noGrp="1" noRot="1" noChangeAspect="1"/>
          </p:cNvSpPr>
          <p:nvPr>
            <p:ph type="sldImg"/>
          </p:nvPr>
        </p:nvSpPr>
        <p:spPr>
          <a:xfrm>
            <a:off x="-11798640" y="-11797200"/>
            <a:ext cx="11729880" cy="1242396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r>
              <a:rPr lang="fr-FR" sz="4600" b="0" strike="noStrike" spc="-1">
                <a:solidFill>
                  <a:srgbClr val="FFFFFF"/>
                </a:solidFill>
                <a:latin typeface="Franklin Gothic Book"/>
              </a:rPr>
              <a:t>Cliquez pour déplacer la diapo</a:t>
            </a:r>
          </a:p>
        </p:txBody>
      </p:sp>
      <p:sp>
        <p:nvSpPr>
          <p:cNvPr id="340" name="PlaceHolder 46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16560" cy="40449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200" b="0" strike="noStrike" spc="-1">
                <a:solidFill>
                  <a:srgbClr val="000000"/>
                </a:solidFill>
                <a:latin typeface="Times New Roman"/>
              </a:rPr>
              <a:t>Cliquez pour modifier le format des notes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prstGeom prst="rect">
            <a:avLst/>
          </a:prstGeom>
        </p:spPr>
      </p:sp>
      <p:sp>
        <p:nvSpPr>
          <p:cNvPr id="433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1798280" y="-11796840"/>
            <a:ext cx="11783880" cy="12477960"/>
          </a:xfrm>
          <a:prstGeom prst="rect">
            <a:avLst/>
          </a:prstGeom>
        </p:spPr>
      </p:sp>
      <p:sp>
        <p:nvSpPr>
          <p:cNvPr id="457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1798280" y="-11796840"/>
            <a:ext cx="11783880" cy="12477960"/>
          </a:xfrm>
          <a:prstGeom prst="rect">
            <a:avLst/>
          </a:prstGeom>
        </p:spPr>
      </p:sp>
      <p:sp>
        <p:nvSpPr>
          <p:cNvPr id="459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4000" y="-11796713"/>
            <a:ext cx="16635413" cy="12477751"/>
          </a:xfrm>
          <a:prstGeom prst="rect">
            <a:avLst/>
          </a:prstGeom>
        </p:spPr>
      </p:sp>
      <p:sp>
        <p:nvSpPr>
          <p:cNvPr id="461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1798280" y="-11796840"/>
            <a:ext cx="11782440" cy="12476160"/>
          </a:xfrm>
          <a:prstGeom prst="rect">
            <a:avLst/>
          </a:prstGeom>
        </p:spPr>
      </p:sp>
      <p:sp>
        <p:nvSpPr>
          <p:cNvPr id="463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4000" y="-11796713"/>
            <a:ext cx="16633825" cy="12476163"/>
          </a:xfrm>
          <a:prstGeom prst="rect">
            <a:avLst/>
          </a:prstGeom>
        </p:spPr>
      </p:sp>
      <p:sp>
        <p:nvSpPr>
          <p:cNvPr id="465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1798280" y="-11796840"/>
            <a:ext cx="11782440" cy="12476160"/>
          </a:xfrm>
          <a:prstGeom prst="rect">
            <a:avLst/>
          </a:prstGeom>
        </p:spPr>
      </p:sp>
      <p:sp>
        <p:nvSpPr>
          <p:cNvPr id="467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4000" y="-11796713"/>
            <a:ext cx="16633825" cy="12476163"/>
          </a:xfrm>
          <a:prstGeom prst="rect">
            <a:avLst/>
          </a:prstGeom>
        </p:spPr>
      </p:sp>
      <p:sp>
        <p:nvSpPr>
          <p:cNvPr id="469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4000" y="-11796713"/>
            <a:ext cx="16633825" cy="12476163"/>
          </a:xfrm>
          <a:prstGeom prst="rect">
            <a:avLst/>
          </a:prstGeom>
        </p:spPr>
      </p:sp>
      <p:sp>
        <p:nvSpPr>
          <p:cNvPr id="471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4000" y="-11796713"/>
            <a:ext cx="16633825" cy="12476163"/>
          </a:xfrm>
          <a:prstGeom prst="rect">
            <a:avLst/>
          </a:prstGeom>
        </p:spPr>
      </p:sp>
      <p:sp>
        <p:nvSpPr>
          <p:cNvPr id="473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4000" y="-11796713"/>
            <a:ext cx="16633825" cy="12476163"/>
          </a:xfrm>
          <a:prstGeom prst="rect">
            <a:avLst/>
          </a:prstGeom>
        </p:spPr>
      </p:sp>
      <p:sp>
        <p:nvSpPr>
          <p:cNvPr id="475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prstGeom prst="rect">
            <a:avLst/>
          </a:prstGeom>
        </p:spPr>
      </p:sp>
      <p:sp>
        <p:nvSpPr>
          <p:cNvPr id="443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4000" y="-11796713"/>
            <a:ext cx="16633825" cy="12476163"/>
          </a:xfrm>
          <a:prstGeom prst="rect">
            <a:avLst/>
          </a:prstGeom>
        </p:spPr>
      </p:sp>
      <p:sp>
        <p:nvSpPr>
          <p:cNvPr id="477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4000" y="-11796713"/>
            <a:ext cx="16633825" cy="12476163"/>
          </a:xfrm>
          <a:prstGeom prst="rect">
            <a:avLst/>
          </a:prstGeom>
        </p:spPr>
      </p:sp>
      <p:sp>
        <p:nvSpPr>
          <p:cNvPr id="481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4000" y="-11796713"/>
            <a:ext cx="16633825" cy="12476163"/>
          </a:xfrm>
          <a:prstGeom prst="rect">
            <a:avLst/>
          </a:prstGeom>
        </p:spPr>
      </p:sp>
      <p:sp>
        <p:nvSpPr>
          <p:cNvPr id="483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4000" y="-11796713"/>
            <a:ext cx="16633825" cy="12476163"/>
          </a:xfrm>
          <a:prstGeom prst="rect">
            <a:avLst/>
          </a:prstGeom>
        </p:spPr>
      </p:sp>
      <p:sp>
        <p:nvSpPr>
          <p:cNvPr id="485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17650" y="-11796713"/>
            <a:ext cx="16587788" cy="12442826"/>
          </a:xfrm>
          <a:prstGeom prst="rect">
            <a:avLst/>
          </a:prstGeom>
        </p:spPr>
      </p:sp>
      <p:sp>
        <p:nvSpPr>
          <p:cNvPr id="487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4000" y="-11796713"/>
            <a:ext cx="16633825" cy="12476163"/>
          </a:xfrm>
          <a:prstGeom prst="rect">
            <a:avLst/>
          </a:prstGeom>
        </p:spPr>
      </p:sp>
      <p:sp>
        <p:nvSpPr>
          <p:cNvPr id="495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4000" y="-11796713"/>
            <a:ext cx="16633825" cy="12476163"/>
          </a:xfrm>
          <a:prstGeom prst="rect">
            <a:avLst/>
          </a:prstGeom>
        </p:spPr>
      </p:sp>
      <p:sp>
        <p:nvSpPr>
          <p:cNvPr id="503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4000" y="-11796713"/>
            <a:ext cx="16633825" cy="12476163"/>
          </a:xfrm>
          <a:prstGeom prst="rect">
            <a:avLst/>
          </a:prstGeom>
        </p:spPr>
      </p:sp>
      <p:sp>
        <p:nvSpPr>
          <p:cNvPr id="505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1798280" y="-11796840"/>
            <a:ext cx="11742840" cy="12436560"/>
          </a:xfrm>
          <a:prstGeom prst="rect">
            <a:avLst/>
          </a:prstGeom>
        </p:spPr>
      </p:sp>
      <p:sp>
        <p:nvSpPr>
          <p:cNvPr id="509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4000" y="-11796713"/>
            <a:ext cx="16635413" cy="12477751"/>
          </a:xfrm>
          <a:prstGeom prst="rect">
            <a:avLst/>
          </a:prstGeom>
        </p:spPr>
      </p:sp>
      <p:sp>
        <p:nvSpPr>
          <p:cNvPr id="437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4000" y="-11796713"/>
            <a:ext cx="16637000" cy="12479338"/>
          </a:xfrm>
          <a:prstGeom prst="rect">
            <a:avLst/>
          </a:prstGeom>
        </p:spPr>
      </p:sp>
      <p:sp>
        <p:nvSpPr>
          <p:cNvPr id="439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4000" y="-11796713"/>
            <a:ext cx="16637000" cy="12479338"/>
          </a:xfrm>
          <a:prstGeom prst="rect">
            <a:avLst/>
          </a:prstGeom>
        </p:spPr>
      </p:sp>
      <p:sp>
        <p:nvSpPr>
          <p:cNvPr id="441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17650" y="-11796713"/>
            <a:ext cx="16587788" cy="12442826"/>
          </a:xfrm>
          <a:prstGeom prst="rect">
            <a:avLst/>
          </a:prstGeom>
        </p:spPr>
      </p:sp>
      <p:sp>
        <p:nvSpPr>
          <p:cNvPr id="445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4000" y="-11796713"/>
            <a:ext cx="16637000" cy="12479338"/>
          </a:xfrm>
          <a:prstGeom prst="rect">
            <a:avLst/>
          </a:prstGeom>
        </p:spPr>
      </p:sp>
      <p:sp>
        <p:nvSpPr>
          <p:cNvPr id="447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4000" y="-11796713"/>
            <a:ext cx="16635413" cy="12477751"/>
          </a:xfrm>
          <a:prstGeom prst="rect">
            <a:avLst/>
          </a:prstGeom>
        </p:spPr>
      </p:sp>
      <p:sp>
        <p:nvSpPr>
          <p:cNvPr id="453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4000" y="-11796713"/>
            <a:ext cx="16635413" cy="12477751"/>
          </a:xfrm>
          <a:prstGeom prst="rect">
            <a:avLst/>
          </a:prstGeom>
        </p:spPr>
      </p:sp>
      <p:sp>
        <p:nvSpPr>
          <p:cNvPr id="455" name="TextShape 2"/>
          <p:cNvSpPr txBox="1"/>
          <p:nvPr/>
        </p:nvSpPr>
        <p:spPr>
          <a:xfrm>
            <a:off x="685800" y="4343400"/>
            <a:ext cx="5418000" cy="4046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6840" y="1600200"/>
            <a:ext cx="739764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6840" y="3927960"/>
            <a:ext cx="739764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6840" y="160020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247280" y="160020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6840" y="392796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247280" y="392796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6840" y="1600200"/>
            <a:ext cx="238176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2958120" y="1600200"/>
            <a:ext cx="238176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5459400" y="1600200"/>
            <a:ext cx="238176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6840" y="3927960"/>
            <a:ext cx="238176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2958120" y="3927960"/>
            <a:ext cx="238176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5459400" y="3927960"/>
            <a:ext cx="238176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6840" y="1600200"/>
            <a:ext cx="7397640" cy="445608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>
              <a:spcBef>
                <a:spcPts val="748"/>
              </a:spcBef>
            </a:pPr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6840" y="1600200"/>
            <a:ext cx="7397640" cy="44560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6840" y="1600200"/>
            <a:ext cx="3609720" cy="44560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247280" y="1600200"/>
            <a:ext cx="3609720" cy="44560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6840" y="96840"/>
            <a:ext cx="7397640" cy="6926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>
              <a:spcBef>
                <a:spcPts val="748"/>
              </a:spcBef>
            </a:pPr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6840" y="160020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247280" y="1600200"/>
            <a:ext cx="3609720" cy="44560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6840" y="392796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6840" y="1600200"/>
            <a:ext cx="7397640" cy="445608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>
              <a:spcBef>
                <a:spcPts val="748"/>
              </a:spcBef>
            </a:pPr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6840" y="1600200"/>
            <a:ext cx="3609720" cy="44560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247280" y="160020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247280" y="392796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6840" y="160020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247280" y="160020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6840" y="3927960"/>
            <a:ext cx="739764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6840" y="1600200"/>
            <a:ext cx="739764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6840" y="3927960"/>
            <a:ext cx="739764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6840" y="160020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247280" y="160020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6840" y="392796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247280" y="392796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6840" y="1600200"/>
            <a:ext cx="238176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2958120" y="1600200"/>
            <a:ext cx="238176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5459400" y="1600200"/>
            <a:ext cx="238176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6840" y="3927960"/>
            <a:ext cx="238176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2958120" y="3927960"/>
            <a:ext cx="238176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5459400" y="3927960"/>
            <a:ext cx="238176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subTitle"/>
          </p:nvPr>
        </p:nvSpPr>
        <p:spPr>
          <a:xfrm>
            <a:off x="456840" y="1600200"/>
            <a:ext cx="7397640" cy="445608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>
              <a:spcBef>
                <a:spcPts val="748"/>
              </a:spcBef>
            </a:pPr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456840" y="1600200"/>
            <a:ext cx="7397640" cy="44560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456840" y="1600200"/>
            <a:ext cx="3609720" cy="44560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4247280" y="1600200"/>
            <a:ext cx="3609720" cy="44560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6840" y="1600200"/>
            <a:ext cx="7397640" cy="44560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subTitle"/>
          </p:nvPr>
        </p:nvSpPr>
        <p:spPr>
          <a:xfrm>
            <a:off x="456840" y="96840"/>
            <a:ext cx="7397640" cy="6926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>
              <a:spcBef>
                <a:spcPts val="748"/>
              </a:spcBef>
            </a:pPr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456840" y="160020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4247280" y="1600200"/>
            <a:ext cx="3609720" cy="44560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 type="body"/>
          </p:nvPr>
        </p:nvSpPr>
        <p:spPr>
          <a:xfrm>
            <a:off x="456840" y="392796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456840" y="1600200"/>
            <a:ext cx="3609720" cy="44560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4247280" y="160020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 type="body"/>
          </p:nvPr>
        </p:nvSpPr>
        <p:spPr>
          <a:xfrm>
            <a:off x="4247280" y="392796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456840" y="160020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4247280" y="160020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7" name="PlaceHolder 4"/>
          <p:cNvSpPr>
            <a:spLocks noGrp="1"/>
          </p:cNvSpPr>
          <p:nvPr>
            <p:ph type="body"/>
          </p:nvPr>
        </p:nvSpPr>
        <p:spPr>
          <a:xfrm>
            <a:off x="456840" y="3927960"/>
            <a:ext cx="739764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456840" y="1600200"/>
            <a:ext cx="739764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456840" y="3927960"/>
            <a:ext cx="739764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456840" y="160020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 type="body"/>
          </p:nvPr>
        </p:nvSpPr>
        <p:spPr>
          <a:xfrm>
            <a:off x="4247280" y="160020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 type="body"/>
          </p:nvPr>
        </p:nvSpPr>
        <p:spPr>
          <a:xfrm>
            <a:off x="456840" y="392796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5" name="PlaceHolder 5"/>
          <p:cNvSpPr>
            <a:spLocks noGrp="1"/>
          </p:cNvSpPr>
          <p:nvPr>
            <p:ph type="body"/>
          </p:nvPr>
        </p:nvSpPr>
        <p:spPr>
          <a:xfrm>
            <a:off x="4247280" y="392796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456840" y="1600200"/>
            <a:ext cx="238176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 type="body"/>
          </p:nvPr>
        </p:nvSpPr>
        <p:spPr>
          <a:xfrm>
            <a:off x="2958120" y="1600200"/>
            <a:ext cx="238176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 type="body"/>
          </p:nvPr>
        </p:nvSpPr>
        <p:spPr>
          <a:xfrm>
            <a:off x="5459400" y="1600200"/>
            <a:ext cx="238176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0" name="PlaceHolder 5"/>
          <p:cNvSpPr>
            <a:spLocks noGrp="1"/>
          </p:cNvSpPr>
          <p:nvPr>
            <p:ph type="body"/>
          </p:nvPr>
        </p:nvSpPr>
        <p:spPr>
          <a:xfrm>
            <a:off x="456840" y="3927960"/>
            <a:ext cx="238176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1" name="PlaceHolder 6"/>
          <p:cNvSpPr>
            <a:spLocks noGrp="1"/>
          </p:cNvSpPr>
          <p:nvPr>
            <p:ph type="body"/>
          </p:nvPr>
        </p:nvSpPr>
        <p:spPr>
          <a:xfrm>
            <a:off x="2958120" y="3927960"/>
            <a:ext cx="238176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2" name="PlaceHolder 7"/>
          <p:cNvSpPr>
            <a:spLocks noGrp="1"/>
          </p:cNvSpPr>
          <p:nvPr>
            <p:ph type="body"/>
          </p:nvPr>
        </p:nvSpPr>
        <p:spPr>
          <a:xfrm>
            <a:off x="5459400" y="3927960"/>
            <a:ext cx="238176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6840" y="1600200"/>
            <a:ext cx="3609720" cy="44560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247280" y="1600200"/>
            <a:ext cx="3609720" cy="44560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6840" y="96840"/>
            <a:ext cx="7397640" cy="692676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42720" indent="-342720" algn="ctr">
              <a:spcBef>
                <a:spcPts val="748"/>
              </a:spcBef>
            </a:pPr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6840" y="160020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247280" y="1600200"/>
            <a:ext cx="3609720" cy="44560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6840" y="392796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6840" y="1600200"/>
            <a:ext cx="3609720" cy="445608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247280" y="160020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247280" y="392796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6840" y="96120"/>
            <a:ext cx="7397640" cy="14958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endParaRPr lang="fr-FR" sz="4600" b="0" strike="noStrike" spc="-1">
              <a:solidFill>
                <a:srgbClr val="FFFFFF"/>
              </a:solidFill>
              <a:latin typeface="Franklin Gothic Book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6840" y="160020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247280" y="1600200"/>
            <a:ext cx="360972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6840" y="3927960"/>
            <a:ext cx="7397640" cy="212544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fr-FR" sz="3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0" y="4751280"/>
            <a:ext cx="9144000" cy="2113200"/>
          </a:xfrm>
          <a:custGeom>
            <a:avLst/>
            <a:gdLst/>
            <a:ahLst/>
            <a:cxnLst/>
            <a:rect l="l" t="t" r="r" b="b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00"/>
            </a:srgbClr>
          </a:solidFill>
          <a:ln>
            <a:noFill/>
          </a:ln>
          <a:effectLst>
            <a:outerShdw dist="116724" dir="20262383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2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2082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40000"/>
            </a:srgbClr>
          </a:solidFill>
          <a:ln>
            <a:noFill/>
          </a:ln>
          <a:effectLst>
            <a:outerShdw dist="119333" dir="6910411">
              <a:srgbClr val="000000">
                <a:alpha val="4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56840" y="96840"/>
            <a:ext cx="7397640" cy="14940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r>
              <a:rPr lang="fr-FR" sz="4600" b="0" strike="noStrike" spc="-1">
                <a:solidFill>
                  <a:srgbClr val="FFFFFF"/>
                </a:solidFill>
                <a:latin typeface="Franklin Gothic Book"/>
              </a:rPr>
              <a:t>Cliquez pour éditer le format du texte-titre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6840" y="1600200"/>
            <a:ext cx="7397640" cy="4456080"/>
          </a:xfrm>
          <a:prstGeom prst="rect">
            <a:avLst/>
          </a:prstGeom>
        </p:spPr>
        <p:txBody>
          <a:bodyPr lIns="90000" tIns="46800" rIns="90000" bIns="46800"/>
          <a:lstStyle/>
          <a:p>
            <a:pPr marL="342720" indent="-342720">
              <a:spcBef>
                <a:spcPts val="748"/>
              </a:spcBef>
            </a:pPr>
            <a:r>
              <a:rPr lang="fr-FR" sz="3000" b="0" strike="noStrike" spc="-1">
                <a:solidFill>
                  <a:srgbClr val="FFFFFF"/>
                </a:solidFill>
                <a:latin typeface="Arial"/>
              </a:rPr>
              <a:t>Cliquez pour éditer le format du plan de texte</a:t>
            </a:r>
          </a:p>
          <a:p>
            <a:pPr marL="742680" lvl="1" indent="-285480">
              <a:spcBef>
                <a:spcPts val="649"/>
              </a:spcBef>
              <a:buClr>
                <a:srgbClr val="000000"/>
              </a:buClr>
              <a:buFont typeface="Times New Roman"/>
              <a:buChar char="–"/>
            </a:pPr>
            <a:r>
              <a:rPr lang="fr-FR" sz="2600" b="0" strike="noStrike" spc="-1">
                <a:solidFill>
                  <a:srgbClr val="FFFFFF"/>
                </a:solidFill>
                <a:latin typeface="Arial"/>
              </a:rPr>
              <a:t>Second niveau de plan</a:t>
            </a:r>
          </a:p>
          <a:p>
            <a:pPr marL="1143000" lvl="2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lang="fr-FR" sz="2400" b="0" strike="noStrike" spc="-1">
                <a:solidFill>
                  <a:srgbClr val="FFFFFF"/>
                </a:solidFill>
                <a:latin typeface="Arial"/>
              </a:rPr>
              <a:t>Troisième niveau de plan</a:t>
            </a:r>
          </a:p>
          <a:p>
            <a:pPr marL="1600200" lvl="3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lang="fr-FR" sz="2000" b="0" strike="noStrike" spc="-1">
                <a:solidFill>
                  <a:srgbClr val="FFFFFF"/>
                </a:solidFill>
                <a:latin typeface="Arial"/>
              </a:rPr>
              <a:t>Quatrième niveau de plan</a:t>
            </a:r>
          </a:p>
          <a:p>
            <a:pPr marL="2057400" lvl="4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lang="fr-FR" sz="2000" b="0" strike="noStrike" spc="-1">
                <a:solidFill>
                  <a:srgbClr val="FFFFFF"/>
                </a:solidFill>
                <a:latin typeface="Arial"/>
              </a:rPr>
              <a:t>Cinquième niveau de plan</a:t>
            </a:r>
          </a:p>
          <a:p>
            <a:pPr marL="2057400" lvl="5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lang="fr-FR" sz="2000" b="0" strike="noStrike" spc="-1">
                <a:solidFill>
                  <a:srgbClr val="FFFFFF"/>
                </a:solidFill>
                <a:latin typeface="Arial"/>
              </a:rPr>
              <a:t>Sixième niveau de plan</a:t>
            </a:r>
          </a:p>
          <a:p>
            <a:pPr marL="2057400" lvl="6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lang="fr-FR" sz="2000" b="0" strike="noStrike" spc="-1">
                <a:solidFill>
                  <a:srgbClr val="FFFFFF"/>
                </a:solidFill>
                <a:latin typeface="Arial"/>
              </a:rPr>
              <a:t>Septième niveau de plan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456840" y="6419880"/>
            <a:ext cx="2063880" cy="29520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800" b="0" strike="noStrike" spc="-1">
                <a:solidFill>
                  <a:srgbClr val="FFFFFF"/>
                </a:solidFill>
                <a:latin typeface="Arial"/>
              </a:rPr>
              <a:t>&lt;date/heure&gt;</a:t>
            </a:r>
          </a:p>
        </p:txBody>
      </p:sp>
      <p:sp>
        <p:nvSpPr>
          <p:cNvPr id="5" name="CustomShape 6"/>
          <p:cNvSpPr/>
          <p:nvPr/>
        </p:nvSpPr>
        <p:spPr>
          <a:xfrm>
            <a:off x="3124080" y="6419880"/>
            <a:ext cx="289584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8152920" y="6419880"/>
            <a:ext cx="692280" cy="295200"/>
          </a:xfrm>
          <a:prstGeom prst="rect">
            <a:avLst/>
          </a:prstGeom>
        </p:spPr>
        <p:txBody>
          <a:bodyPr lIns="0" tIns="0" rIns="0" bIns="0" anchor="b"/>
          <a:lstStyle/>
          <a:p>
            <a:fld id="{2A945FE1-0707-4ED1-87DC-E6BEE5A3E677}" type="slidenum">
              <a:rPr lang="fr-FR" sz="1800" b="0" strike="noStrike" spc="-1">
                <a:solidFill>
                  <a:srgbClr val="FFFFFF"/>
                </a:solidFill>
                <a:latin typeface="Arial"/>
              </a:rPr>
              <a:t>‹N°›</a:t>
            </a:fld>
            <a:endParaRPr lang="fr-FR" sz="1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4751280"/>
            <a:ext cx="9144000" cy="2113200"/>
          </a:xfrm>
          <a:custGeom>
            <a:avLst/>
            <a:gdLst/>
            <a:ahLst/>
            <a:cxnLst/>
            <a:rect l="l" t="t" r="r" b="b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00"/>
            </a:srgbClr>
          </a:solidFill>
          <a:ln>
            <a:noFill/>
          </a:ln>
          <a:effectLst>
            <a:outerShdw dist="116724" dir="20262383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6105600" y="0"/>
            <a:ext cx="3038400" cy="6858000"/>
          </a:xfrm>
          <a:custGeom>
            <a:avLst/>
            <a:gdLst/>
            <a:ahLst/>
            <a:cxnLst/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40000"/>
            </a:srgbClr>
          </a:solidFill>
          <a:ln>
            <a:noFill/>
          </a:ln>
          <a:effectLst>
            <a:outerShdw dist="119333" dir="6910411">
              <a:srgbClr val="000000">
                <a:alpha val="4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PlaceHolder 3"/>
          <p:cNvSpPr>
            <a:spLocks noGrp="1"/>
          </p:cNvSpPr>
          <p:nvPr>
            <p:ph type="title"/>
          </p:nvPr>
        </p:nvSpPr>
        <p:spPr>
          <a:xfrm>
            <a:off x="456840" y="96840"/>
            <a:ext cx="7397640" cy="14940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r>
              <a:rPr lang="fr-FR" sz="4600" b="0" strike="noStrike" spc="-1">
                <a:solidFill>
                  <a:srgbClr val="FFFFFF"/>
                </a:solidFill>
                <a:latin typeface="Franklin Gothic Book"/>
              </a:rPr>
              <a:t>Cliquez pour éditer le format du texte-titre</a:t>
            </a: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456840" y="1600200"/>
            <a:ext cx="7397640" cy="4456080"/>
          </a:xfrm>
          <a:prstGeom prst="rect">
            <a:avLst/>
          </a:prstGeom>
        </p:spPr>
        <p:txBody>
          <a:bodyPr lIns="90000" tIns="46800" rIns="90000" bIns="46800"/>
          <a:lstStyle/>
          <a:p>
            <a:pPr marL="342720" indent="-342720">
              <a:spcBef>
                <a:spcPts val="748"/>
              </a:spcBef>
            </a:pPr>
            <a:r>
              <a:rPr lang="fr-FR" sz="3000" b="0" strike="noStrike" spc="-1">
                <a:solidFill>
                  <a:srgbClr val="FFFFFF"/>
                </a:solidFill>
                <a:latin typeface="Arial"/>
              </a:rPr>
              <a:t>Cliquez pour éditer le format du plan de texte</a:t>
            </a:r>
          </a:p>
          <a:p>
            <a:pPr marL="742680" lvl="1" indent="-285480">
              <a:spcBef>
                <a:spcPts val="649"/>
              </a:spcBef>
              <a:buClr>
                <a:srgbClr val="000000"/>
              </a:buClr>
              <a:buFont typeface="Times New Roman"/>
              <a:buChar char="–"/>
            </a:pPr>
            <a:r>
              <a:rPr lang="fr-FR" sz="2600" b="0" strike="noStrike" spc="-1">
                <a:solidFill>
                  <a:srgbClr val="FFFFFF"/>
                </a:solidFill>
                <a:latin typeface="Arial"/>
              </a:rPr>
              <a:t>Second niveau de plan</a:t>
            </a:r>
          </a:p>
          <a:p>
            <a:pPr marL="1143000" lvl="2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lang="fr-FR" sz="2400" b="0" strike="noStrike" spc="-1">
                <a:solidFill>
                  <a:srgbClr val="FFFFFF"/>
                </a:solidFill>
                <a:latin typeface="Arial"/>
              </a:rPr>
              <a:t>Troisième niveau de plan</a:t>
            </a:r>
          </a:p>
          <a:p>
            <a:pPr marL="1600200" lvl="3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lang="fr-FR" sz="2000" b="0" strike="noStrike" spc="-1">
                <a:solidFill>
                  <a:srgbClr val="FFFFFF"/>
                </a:solidFill>
                <a:latin typeface="Arial"/>
              </a:rPr>
              <a:t>Quatrième niveau de plan</a:t>
            </a:r>
          </a:p>
          <a:p>
            <a:pPr marL="2057400" lvl="4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lang="fr-FR" sz="2000" b="0" strike="noStrike" spc="-1">
                <a:solidFill>
                  <a:srgbClr val="FFFFFF"/>
                </a:solidFill>
                <a:latin typeface="Arial"/>
              </a:rPr>
              <a:t>Cinquième niveau de plan</a:t>
            </a:r>
          </a:p>
          <a:p>
            <a:pPr marL="2057400" lvl="5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lang="fr-FR" sz="2000" b="0" strike="noStrike" spc="-1">
                <a:solidFill>
                  <a:srgbClr val="FFFFFF"/>
                </a:solidFill>
                <a:latin typeface="Arial"/>
              </a:rPr>
              <a:t>Sixième niveau de plan</a:t>
            </a:r>
          </a:p>
          <a:p>
            <a:pPr marL="2057400" lvl="6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lang="fr-FR" sz="2000" b="0" strike="noStrike" spc="-1">
                <a:solidFill>
                  <a:srgbClr val="FFFFFF"/>
                </a:solidFill>
                <a:latin typeface="Arial"/>
              </a:rPr>
              <a:t>Septième niveau de plan</a:t>
            </a:r>
          </a:p>
        </p:txBody>
      </p:sp>
      <p:sp>
        <p:nvSpPr>
          <p:cNvPr id="47" name="PlaceHolder 5"/>
          <p:cNvSpPr>
            <a:spLocks noGrp="1"/>
          </p:cNvSpPr>
          <p:nvPr>
            <p:ph type="dt"/>
          </p:nvPr>
        </p:nvSpPr>
        <p:spPr>
          <a:xfrm>
            <a:off x="456840" y="6419880"/>
            <a:ext cx="2063880" cy="29520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r>
              <a:rPr lang="fr-FR" sz="1000" b="0" strike="noStrike" spc="-1">
                <a:solidFill>
                  <a:srgbClr val="9B9A98"/>
                </a:solidFill>
                <a:latin typeface="Times New Roman"/>
                <a:ea typeface="Arial Unicode MS"/>
              </a:rPr>
              <a:t>&lt;date/heure&gt;</a:t>
            </a:r>
            <a:endParaRPr lang="fr-FR" sz="1000" b="0" strike="noStrike" spc="-1">
              <a:latin typeface="Times New Roman"/>
            </a:endParaRPr>
          </a:p>
        </p:txBody>
      </p:sp>
      <p:sp>
        <p:nvSpPr>
          <p:cNvPr id="48" name="CustomShape 6"/>
          <p:cNvSpPr/>
          <p:nvPr/>
        </p:nvSpPr>
        <p:spPr>
          <a:xfrm>
            <a:off x="3124080" y="6419880"/>
            <a:ext cx="289584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PlaceHolder 7"/>
          <p:cNvSpPr>
            <a:spLocks noGrp="1"/>
          </p:cNvSpPr>
          <p:nvPr>
            <p:ph type="sldNum"/>
          </p:nvPr>
        </p:nvSpPr>
        <p:spPr>
          <a:xfrm>
            <a:off x="8152920" y="6419880"/>
            <a:ext cx="692280" cy="29520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EC0F42BA-CDB8-4B1E-81EB-DEA6E3788C54}" type="slidenum">
              <a:rPr lang="fr-FR" sz="1000" b="0" strike="noStrike" spc="-1">
                <a:solidFill>
                  <a:srgbClr val="9B9A98"/>
                </a:solidFill>
                <a:latin typeface="Times New Roman"/>
                <a:ea typeface="Arial Unicode MS"/>
              </a:rPr>
              <a:t>‹N°›</a:t>
            </a:fld>
            <a:endParaRPr lang="fr-FR" sz="10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0" y="4751280"/>
            <a:ext cx="9144000" cy="2113200"/>
          </a:xfrm>
          <a:custGeom>
            <a:avLst/>
            <a:gdLst/>
            <a:ahLst/>
            <a:cxnLst/>
            <a:rect l="l" t="t" r="r" b="b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00"/>
            </a:srgbClr>
          </a:solidFill>
          <a:ln>
            <a:noFill/>
          </a:ln>
          <a:effectLst>
            <a:outerShdw dist="116724" dir="20262383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" name="CustomShape 2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2082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40000"/>
            </a:srgbClr>
          </a:solidFill>
          <a:ln>
            <a:noFill/>
          </a:ln>
          <a:effectLst>
            <a:outerShdw dist="119333" dir="6910411">
              <a:srgbClr val="000000">
                <a:alpha val="4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" name="PlaceHolder 3"/>
          <p:cNvSpPr>
            <a:spLocks noGrp="1"/>
          </p:cNvSpPr>
          <p:nvPr>
            <p:ph type="title"/>
          </p:nvPr>
        </p:nvSpPr>
        <p:spPr>
          <a:xfrm>
            <a:off x="456840" y="96840"/>
            <a:ext cx="7397640" cy="1494000"/>
          </a:xfrm>
          <a:prstGeom prst="rect">
            <a:avLst/>
          </a:prstGeom>
        </p:spPr>
        <p:txBody>
          <a:bodyPr lIns="45720" tIns="46800" rIns="45720" bIns="46800" anchor="ctr"/>
          <a:lstStyle/>
          <a:p>
            <a:r>
              <a:rPr lang="fr-FR" sz="4600" b="0" strike="noStrike" spc="-1">
                <a:solidFill>
                  <a:srgbClr val="FFFFFF"/>
                </a:solidFill>
                <a:latin typeface="Franklin Gothic Book"/>
              </a:rPr>
              <a:t>Cliquez pour éditer le format du texte-titre</a:t>
            </a:r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456840" y="1600200"/>
            <a:ext cx="7397640" cy="4456080"/>
          </a:xfrm>
          <a:prstGeom prst="rect">
            <a:avLst/>
          </a:prstGeom>
        </p:spPr>
        <p:txBody>
          <a:bodyPr lIns="90000" tIns="46800" rIns="90000" bIns="46800"/>
          <a:lstStyle/>
          <a:p>
            <a:pPr marL="342720" indent="-342720">
              <a:spcBef>
                <a:spcPts val="748"/>
              </a:spcBef>
            </a:pPr>
            <a:r>
              <a:rPr lang="fr-FR" sz="3000" b="0" strike="noStrike" spc="-1">
                <a:solidFill>
                  <a:srgbClr val="FFFFFF"/>
                </a:solidFill>
                <a:latin typeface="Arial"/>
              </a:rPr>
              <a:t>Cliquez pour éditer le format du plan de texte</a:t>
            </a:r>
          </a:p>
          <a:p>
            <a:pPr marL="742680" lvl="1" indent="-285480">
              <a:spcBef>
                <a:spcPts val="649"/>
              </a:spcBef>
              <a:buClr>
                <a:srgbClr val="000000"/>
              </a:buClr>
              <a:buFont typeface="Times New Roman"/>
              <a:buChar char="–"/>
            </a:pPr>
            <a:r>
              <a:rPr lang="fr-FR" sz="2600" b="0" strike="noStrike" spc="-1">
                <a:solidFill>
                  <a:srgbClr val="FFFFFF"/>
                </a:solidFill>
                <a:latin typeface="Arial"/>
              </a:rPr>
              <a:t>Second niveau de plan</a:t>
            </a:r>
          </a:p>
          <a:p>
            <a:pPr marL="1143000" lvl="2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lang="fr-FR" sz="2400" b="0" strike="noStrike" spc="-1">
                <a:solidFill>
                  <a:srgbClr val="FFFFFF"/>
                </a:solidFill>
                <a:latin typeface="Arial"/>
              </a:rPr>
              <a:t>Troisième niveau de plan</a:t>
            </a:r>
          </a:p>
          <a:p>
            <a:pPr marL="1600200" lvl="3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lang="fr-FR" sz="2000" b="0" strike="noStrike" spc="-1">
                <a:solidFill>
                  <a:srgbClr val="FFFFFF"/>
                </a:solidFill>
                <a:latin typeface="Arial"/>
              </a:rPr>
              <a:t>Quatrième niveau de plan</a:t>
            </a:r>
          </a:p>
          <a:p>
            <a:pPr marL="2057400" lvl="4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lang="fr-FR" sz="2000" b="0" strike="noStrike" spc="-1">
                <a:solidFill>
                  <a:srgbClr val="FFFFFF"/>
                </a:solidFill>
                <a:latin typeface="Arial"/>
              </a:rPr>
              <a:t>Cinquième niveau de plan</a:t>
            </a:r>
          </a:p>
          <a:p>
            <a:pPr marL="2057400" lvl="5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lang="fr-FR" sz="2000" b="0" strike="noStrike" spc="-1">
                <a:solidFill>
                  <a:srgbClr val="FFFFFF"/>
                </a:solidFill>
                <a:latin typeface="Arial"/>
              </a:rPr>
              <a:t>Sixième niveau de plan</a:t>
            </a:r>
          </a:p>
          <a:p>
            <a:pPr marL="2057400" lvl="6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lang="fr-FR" sz="2000" b="0" strike="noStrike" spc="-1">
                <a:solidFill>
                  <a:srgbClr val="FFFFFF"/>
                </a:solidFill>
                <a:latin typeface="Arial"/>
              </a:rPr>
              <a:t>Septième niveau de plan</a:t>
            </a:r>
          </a:p>
        </p:txBody>
      </p:sp>
      <p:sp>
        <p:nvSpPr>
          <p:cNvPr id="174" name="PlaceHolder 5"/>
          <p:cNvSpPr>
            <a:spLocks noGrp="1"/>
          </p:cNvSpPr>
          <p:nvPr>
            <p:ph type="dt"/>
          </p:nvPr>
        </p:nvSpPr>
        <p:spPr>
          <a:xfrm>
            <a:off x="456840" y="6419880"/>
            <a:ext cx="2063880" cy="29520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r>
              <a:rPr lang="fr-FR" sz="1000" b="0" strike="noStrike" spc="-1">
                <a:solidFill>
                  <a:srgbClr val="9B9A98"/>
                </a:solidFill>
                <a:latin typeface="Times New Roman"/>
                <a:ea typeface="Arial Unicode MS"/>
              </a:rPr>
              <a:t>&lt;date/heure&gt;</a:t>
            </a:r>
            <a:endParaRPr lang="fr-FR" sz="1000" b="0" strike="noStrike" spc="-1">
              <a:latin typeface="Times New Roman"/>
            </a:endParaRPr>
          </a:p>
        </p:txBody>
      </p:sp>
      <p:sp>
        <p:nvSpPr>
          <p:cNvPr id="175" name="CustomShape 6"/>
          <p:cNvSpPr/>
          <p:nvPr/>
        </p:nvSpPr>
        <p:spPr>
          <a:xfrm>
            <a:off x="3124080" y="6419880"/>
            <a:ext cx="2895840" cy="36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PlaceHolder 7"/>
          <p:cNvSpPr>
            <a:spLocks noGrp="1"/>
          </p:cNvSpPr>
          <p:nvPr>
            <p:ph type="sldNum"/>
          </p:nvPr>
        </p:nvSpPr>
        <p:spPr>
          <a:xfrm>
            <a:off x="8156160" y="6419880"/>
            <a:ext cx="692280" cy="29520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64740F21-1D0C-4160-A3EA-19CA8B167149}" type="slidenum">
              <a:rPr lang="fr-FR" sz="1000" b="0" strike="noStrike" spc="-1">
                <a:solidFill>
                  <a:srgbClr val="9B9A98"/>
                </a:solidFill>
                <a:latin typeface="Times New Roman"/>
                <a:ea typeface="Arial Unicode MS"/>
              </a:rPr>
              <a:t>‹N°›</a:t>
            </a:fld>
            <a:endParaRPr lang="fr-FR" sz="10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CustomShape 1"/>
          <p:cNvSpPr/>
          <p:nvPr/>
        </p:nvSpPr>
        <p:spPr>
          <a:xfrm>
            <a:off x="216000" y="3552840"/>
            <a:ext cx="6767280" cy="1917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2" name="CustomShape 2"/>
          <p:cNvSpPr/>
          <p:nvPr/>
        </p:nvSpPr>
        <p:spPr>
          <a:xfrm>
            <a:off x="576360" y="5899320"/>
            <a:ext cx="6335640" cy="425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3" name="TextShape 3"/>
          <p:cNvSpPr txBox="1"/>
          <p:nvPr/>
        </p:nvSpPr>
        <p:spPr>
          <a:xfrm>
            <a:off x="456840" y="96840"/>
            <a:ext cx="7397640" cy="149400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pPr algn="r"/>
            <a:r>
              <a:rPr lang="fr-FR" sz="4000" b="0" strike="noStrike" cap="all" spc="-1" dirty="0">
                <a:latin typeface="Franklin Gothic Book"/>
              </a:rPr>
              <a:t>Droit et grands enjeux du monde contemporain</a:t>
            </a:r>
            <a:endParaRPr lang="fr-FR" sz="4000" b="0" strike="noStrike" spc="-1" dirty="0">
              <a:latin typeface="Franklin Gothic Book"/>
            </a:endParaRPr>
          </a:p>
        </p:txBody>
      </p:sp>
      <p:pic>
        <p:nvPicPr>
          <p:cNvPr id="344" name="Image 343"/>
          <p:cNvPicPr/>
          <p:nvPr/>
        </p:nvPicPr>
        <p:blipFill>
          <a:blip r:embed="rId3"/>
          <a:stretch/>
        </p:blipFill>
        <p:spPr>
          <a:xfrm>
            <a:off x="816480" y="1819980"/>
            <a:ext cx="7038000" cy="1503720"/>
          </a:xfrm>
          <a:prstGeom prst="rect">
            <a:avLst/>
          </a:prstGeom>
          <a:ln>
            <a:noFill/>
          </a:ln>
        </p:spPr>
      </p:pic>
      <p:sp>
        <p:nvSpPr>
          <p:cNvPr id="345" name="TextShape 4"/>
          <p:cNvSpPr txBox="1"/>
          <p:nvPr/>
        </p:nvSpPr>
        <p:spPr>
          <a:xfrm>
            <a:off x="456840" y="3927960"/>
            <a:ext cx="7397640" cy="1542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342720" algn="r">
              <a:spcBef>
                <a:spcPts val="748"/>
              </a:spcBef>
            </a:pPr>
            <a:r>
              <a:rPr lang="fr-FR" sz="3000" b="0" strike="noStrike" spc="-1" dirty="0">
                <a:latin typeface="Arial"/>
              </a:rPr>
              <a:t>Charlotte GIRARD</a:t>
            </a:r>
          </a:p>
          <a:p>
            <a:pPr marL="342720" indent="-342720" algn="r">
              <a:spcBef>
                <a:spcPts val="748"/>
              </a:spcBef>
            </a:pPr>
            <a:r>
              <a:rPr lang="fr-FR" sz="3000" b="0" strike="noStrike" spc="-1" dirty="0">
                <a:latin typeface="Arial"/>
              </a:rPr>
              <a:t>Maîtresse de Conférences de droit public</a:t>
            </a:r>
          </a:p>
          <a:p>
            <a:pPr marL="342720" indent="-342720" algn="r">
              <a:spcBef>
                <a:spcPts val="748"/>
              </a:spcBef>
            </a:pPr>
            <a:r>
              <a:rPr lang="fr-FR" sz="3000" b="0" strike="noStrike" spc="-1" dirty="0">
                <a:latin typeface="Arial"/>
              </a:rPr>
              <a:t>2022-2023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TextShape 1"/>
          <p:cNvSpPr txBox="1"/>
          <p:nvPr/>
        </p:nvSpPr>
        <p:spPr>
          <a:xfrm>
            <a:off x="456840" y="93240"/>
            <a:ext cx="7451640" cy="150012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4000" b="0" strike="noStrike" spc="-1" dirty="0">
                <a:solidFill>
                  <a:srgbClr val="FFFFFF"/>
                </a:solidFill>
                <a:latin typeface="Franklin Gothic Book"/>
              </a:rPr>
              <a:t>Qui y a t’il dans une constitution ?</a:t>
            </a:r>
          </a:p>
          <a:p>
            <a:r>
              <a:rPr lang="fr-FR" sz="2400" spc="-1" dirty="0">
                <a:solidFill>
                  <a:srgbClr val="FFFFFF"/>
                </a:solidFill>
                <a:latin typeface="Franklin Gothic Book"/>
              </a:rPr>
              <a:t>(</a:t>
            </a:r>
            <a:r>
              <a:rPr lang="fr-FR" sz="2400" b="0" strike="noStrike" spc="-1" dirty="0">
                <a:solidFill>
                  <a:srgbClr val="FFFFFF"/>
                </a:solidFill>
                <a:latin typeface="Franklin Gothic Book"/>
              </a:rPr>
              <a:t>définition matérielle de la constitution)</a:t>
            </a:r>
          </a:p>
        </p:txBody>
      </p:sp>
      <p:sp>
        <p:nvSpPr>
          <p:cNvPr id="372" name="TextShape 2"/>
          <p:cNvSpPr txBox="1"/>
          <p:nvPr/>
        </p:nvSpPr>
        <p:spPr>
          <a:xfrm>
            <a:off x="456840" y="1599840"/>
            <a:ext cx="7451640" cy="4513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289080">
              <a:lnSpc>
                <a:spcPct val="100000"/>
              </a:lnSpc>
              <a:spcBef>
                <a:spcPts val="748"/>
              </a:spcBef>
            </a:pPr>
            <a:r>
              <a:rPr lang="fr-FR" sz="3600" b="0" strike="noStrike" spc="-1" dirty="0">
                <a:solidFill>
                  <a:srgbClr val="FFFFFF"/>
                </a:solidFill>
                <a:latin typeface="Arial"/>
              </a:rPr>
              <a:t>Au sens étroit</a:t>
            </a:r>
          </a:p>
          <a:p>
            <a:pPr marL="342720" indent="-289080">
              <a:lnSpc>
                <a:spcPct val="100000"/>
              </a:lnSpc>
              <a:spcBef>
                <a:spcPts val="748"/>
              </a:spcBef>
            </a:pPr>
            <a:r>
              <a:rPr lang="fr-FR" sz="3600" b="0" strike="noStrike" spc="-1" dirty="0">
                <a:solidFill>
                  <a:srgbClr val="FFFFFF"/>
                </a:solidFill>
                <a:latin typeface="Arial"/>
              </a:rPr>
              <a:t>= Règles d'</a:t>
            </a:r>
            <a:r>
              <a:rPr lang="fr-FR" sz="36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organisation et de fonctionnement des pouvoirs publics et règles de répartition des compétences entre ces pouvoirs</a:t>
            </a:r>
            <a:endParaRPr lang="fr-FR" sz="3600" b="0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TextShape 1"/>
          <p:cNvSpPr txBox="1"/>
          <p:nvPr/>
        </p:nvSpPr>
        <p:spPr>
          <a:xfrm>
            <a:off x="456840" y="337080"/>
            <a:ext cx="7451640" cy="150012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4000" b="0" strike="noStrike" spc="-1" dirty="0">
                <a:solidFill>
                  <a:srgbClr val="FFFFFF"/>
                </a:solidFill>
                <a:latin typeface="Franklin Gothic Book"/>
              </a:rPr>
              <a:t>Qui y a t’il dans une constitution ?</a:t>
            </a:r>
          </a:p>
        </p:txBody>
      </p:sp>
      <p:sp>
        <p:nvSpPr>
          <p:cNvPr id="374" name="TextShape 2"/>
          <p:cNvSpPr txBox="1"/>
          <p:nvPr/>
        </p:nvSpPr>
        <p:spPr>
          <a:xfrm>
            <a:off x="456840" y="1599840"/>
            <a:ext cx="7451640" cy="48243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290520">
              <a:lnSpc>
                <a:spcPct val="100000"/>
              </a:lnSpc>
              <a:spcBef>
                <a:spcPts val="748"/>
              </a:spcBef>
            </a:pPr>
            <a:r>
              <a:rPr lang="fr-FR" sz="2800" spc="-1" dirty="0">
                <a:solidFill>
                  <a:srgbClr val="FFFFFF"/>
                </a:solidFill>
              </a:rPr>
              <a:t>Au s</a:t>
            </a:r>
            <a:r>
              <a:rPr lang="fr-FR" sz="2800" b="0" strike="noStrike" spc="-1" dirty="0">
                <a:solidFill>
                  <a:srgbClr val="FFFFFF"/>
                </a:solidFill>
              </a:rPr>
              <a:t>ens large</a:t>
            </a:r>
          </a:p>
          <a:p>
            <a:pPr marL="342720" indent="-290520">
              <a:lnSpc>
                <a:spcPct val="100000"/>
              </a:lnSpc>
              <a:spcBef>
                <a:spcPts val="748"/>
              </a:spcBef>
            </a:pPr>
            <a:r>
              <a:rPr lang="fr-FR" sz="2800" spc="-1" dirty="0">
                <a:solidFill>
                  <a:srgbClr val="FFFFFF"/>
                </a:solidFill>
              </a:rPr>
              <a:t>=</a:t>
            </a:r>
            <a:r>
              <a:rPr lang="fr-FR" sz="2000" dirty="0"/>
              <a:t> </a:t>
            </a:r>
            <a:r>
              <a:rPr lang="fr-FR" sz="2800" spc="-1" dirty="0">
                <a:solidFill>
                  <a:srgbClr val="FFFFFF"/>
                </a:solidFill>
              </a:rPr>
              <a:t>N</a:t>
            </a:r>
            <a:r>
              <a:rPr lang="fr-FR" sz="2800" b="0" strike="noStrike" spc="-1" dirty="0">
                <a:solidFill>
                  <a:srgbClr val="FFFFFF"/>
                </a:solidFill>
                <a:ea typeface="Arial"/>
              </a:rPr>
              <a:t>ormes par rapport auxquelles le Conseil constitutionnel exerce son contrôle de constitutionnalité</a:t>
            </a:r>
            <a:endParaRPr lang="fr-FR" sz="2800" b="0" strike="noStrike" spc="-1" dirty="0">
              <a:solidFill>
                <a:srgbClr val="FFFFFF"/>
              </a:solidFill>
            </a:endParaRPr>
          </a:p>
          <a:p>
            <a:pPr marL="799920" lvl="1" indent="-290520">
              <a:spcBef>
                <a:spcPts val="748"/>
              </a:spcBef>
            </a:pPr>
            <a:r>
              <a:rPr lang="fr-FR" sz="2400" b="0" strike="noStrike" spc="-1" dirty="0">
                <a:solidFill>
                  <a:srgbClr val="FFFFFF"/>
                </a:solidFill>
              </a:rPr>
              <a:t>Cf. notion de « bloc de constitutionnalité »</a:t>
            </a:r>
            <a:r>
              <a:rPr lang="fr-FR" sz="2400" spc="-1" dirty="0">
                <a:solidFill>
                  <a:srgbClr val="FFFFFF"/>
                </a:solidFill>
              </a:rPr>
              <a:t> qui a connu plusieurs élargissements successifs :</a:t>
            </a:r>
            <a:br>
              <a:rPr dirty="0"/>
            </a:br>
            <a:r>
              <a:rPr lang="fr-FR" sz="2000" b="0" strike="noStrike" spc="-1" dirty="0">
                <a:solidFill>
                  <a:srgbClr val="FFFFFF"/>
                </a:solidFill>
                <a:ea typeface="Arial"/>
              </a:rPr>
              <a:t>l</a:t>
            </a:r>
            <a:r>
              <a:rPr lang="fr-FR" sz="2000" b="0" strike="noStrike" spc="-1" dirty="0">
                <a:solidFill>
                  <a:srgbClr val="FFFFFF"/>
                </a:solidFill>
              </a:rPr>
              <a:t>es préambules des constitutions de 1958 et 1946</a:t>
            </a:r>
            <a:br>
              <a:rPr sz="2000" dirty="0"/>
            </a:br>
            <a:r>
              <a:rPr lang="fr-FR" sz="2000" b="0" strike="noStrike" spc="-1" dirty="0">
                <a:solidFill>
                  <a:srgbClr val="FFFFFF"/>
                </a:solidFill>
              </a:rPr>
              <a:t>la DDHC 1789</a:t>
            </a:r>
            <a:br>
              <a:rPr lang="fr-FR" sz="2000" b="0" strike="noStrike" spc="-1" dirty="0">
                <a:solidFill>
                  <a:srgbClr val="FFFFFF"/>
                </a:solidFill>
              </a:rPr>
            </a:br>
            <a:r>
              <a:rPr lang="fr-FR" sz="2000" b="0" strike="noStrike" spc="-1" dirty="0">
                <a:solidFill>
                  <a:srgbClr val="FFFFFF"/>
                </a:solidFill>
              </a:rPr>
              <a:t>la Charte de l'environnement 2004</a:t>
            </a:r>
            <a:br>
              <a:rPr sz="2000" dirty="0"/>
            </a:br>
            <a:r>
              <a:rPr lang="fr-FR" sz="2000" b="0" strike="noStrike" spc="-1" dirty="0">
                <a:solidFill>
                  <a:srgbClr val="FFFFFF"/>
                </a:solidFill>
              </a:rPr>
              <a:t>les PFRLR</a:t>
            </a:r>
            <a:br>
              <a:rPr lang="fr-FR" sz="2000" b="0" strike="noStrike" spc="-1" dirty="0">
                <a:solidFill>
                  <a:srgbClr val="FFFFFF"/>
                </a:solidFill>
              </a:rPr>
            </a:br>
            <a:r>
              <a:rPr lang="fr-FR" sz="2000" b="0" strike="noStrike" spc="-1" dirty="0">
                <a:solidFill>
                  <a:srgbClr val="FFFFFF"/>
                </a:solidFill>
              </a:rPr>
              <a:t>les PPNT</a:t>
            </a:r>
            <a:br>
              <a:rPr sz="2000" dirty="0"/>
            </a:br>
            <a:r>
              <a:rPr lang="fr-FR" sz="2000" b="0" strike="noStrike" spc="-1" dirty="0">
                <a:solidFill>
                  <a:srgbClr val="FFFFFF"/>
                </a:solidFill>
              </a:rPr>
              <a:t>les PVC</a:t>
            </a:r>
            <a:br>
              <a:rPr sz="2000" dirty="0"/>
            </a:br>
            <a:r>
              <a:rPr lang="fr-FR" sz="2000" b="0" strike="noStrike" spc="-1" dirty="0">
                <a:solidFill>
                  <a:srgbClr val="FFFFFF"/>
                </a:solidFill>
              </a:rPr>
              <a:t>les OVC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TextShape 1"/>
          <p:cNvSpPr txBox="1"/>
          <p:nvPr/>
        </p:nvSpPr>
        <p:spPr>
          <a:xfrm>
            <a:off x="456840" y="93240"/>
            <a:ext cx="7451640" cy="150012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4600" b="0" strike="noStrike" spc="-1">
                <a:solidFill>
                  <a:srgbClr val="FFFFFF"/>
                </a:solidFill>
                <a:latin typeface="Franklin Gothic Book"/>
              </a:rPr>
              <a:t>Les lois organiques</a:t>
            </a:r>
          </a:p>
        </p:txBody>
      </p:sp>
      <p:sp>
        <p:nvSpPr>
          <p:cNvPr id="376" name="TextShape 2"/>
          <p:cNvSpPr txBox="1"/>
          <p:nvPr/>
        </p:nvSpPr>
        <p:spPr>
          <a:xfrm>
            <a:off x="456840" y="1599840"/>
            <a:ext cx="7451640" cy="5041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290520"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Des lois ordinaires dont le contenu est matériellement constitutionnel parce que relatif à l'organisation et au fonctionnement des pouvoirs publics</a:t>
            </a:r>
          </a:p>
          <a:p>
            <a:pPr marL="342720" indent="-290520"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OU</a:t>
            </a:r>
          </a:p>
          <a:p>
            <a:pPr marL="342720" indent="-290520"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Des textes élevés à un rang intermédiaire entre la loi et la constitution dans la hiérarchie des normes</a:t>
            </a:r>
          </a:p>
          <a:p>
            <a:pPr marL="342720" indent="-290520">
              <a:lnSpc>
                <a:spcPct val="100000"/>
              </a:lnSpc>
              <a:spcBef>
                <a:spcPts val="748"/>
              </a:spcBef>
            </a:pPr>
            <a:r>
              <a:rPr lang="fr-FR" sz="2000" b="0" i="1" strike="noStrike" spc="-1" dirty="0">
                <a:solidFill>
                  <a:srgbClr val="FFFFFF"/>
                </a:solidFill>
                <a:latin typeface="Arial"/>
                <a:ea typeface="Arial"/>
              </a:rPr>
              <a:t>Article 61 al 1 C° Les lois organiques, avant leur promulgation, (…)  doivent être soumis[es] au Conseil Constitutionnel qui se prononce sur leur conformité à la Constitution.</a:t>
            </a:r>
            <a:endParaRPr lang="fr-FR" sz="2000" b="0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TextShape 1"/>
          <p:cNvSpPr txBox="1"/>
          <p:nvPr/>
        </p:nvSpPr>
        <p:spPr>
          <a:xfrm>
            <a:off x="456840" y="93240"/>
            <a:ext cx="7451640" cy="150012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4600" b="0" strike="noStrike" spc="-1">
                <a:solidFill>
                  <a:srgbClr val="FFFFFF"/>
                </a:solidFill>
                <a:latin typeface="Franklin Gothic Book"/>
              </a:rPr>
              <a:t>Règlements des assemblées</a:t>
            </a:r>
          </a:p>
        </p:txBody>
      </p:sp>
      <p:sp>
        <p:nvSpPr>
          <p:cNvPr id="378" name="TextShape 2"/>
          <p:cNvSpPr txBox="1"/>
          <p:nvPr/>
        </p:nvSpPr>
        <p:spPr>
          <a:xfrm>
            <a:off x="456840" y="1599840"/>
            <a:ext cx="7451640" cy="49798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290520">
              <a:lnSpc>
                <a:spcPct val="100000"/>
              </a:lnSpc>
              <a:spcBef>
                <a:spcPts val="748"/>
              </a:spcBef>
            </a:pPr>
            <a:r>
              <a:rPr lang="fr-FR" sz="26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Les règlements des assemblées complètent la constitution pour tout ce qui concerne le fonctionnement et l'organisation internes des assemblées parlementaires : </a:t>
            </a:r>
            <a:r>
              <a:rPr lang="fr-FR" sz="2600" b="0" u="sng" strike="noStrike" spc="-1" dirty="0">
                <a:solidFill>
                  <a:srgbClr val="FFFFFF"/>
                </a:solidFill>
                <a:uFillTx/>
                <a:latin typeface="Arial"/>
                <a:ea typeface="Arial"/>
              </a:rPr>
              <a:t>le travail parlementaire</a:t>
            </a:r>
            <a:endParaRPr lang="fr-FR" sz="2600" b="0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290520">
              <a:lnSpc>
                <a:spcPct val="100000"/>
              </a:lnSpc>
              <a:spcBef>
                <a:spcPts val="748"/>
              </a:spcBef>
            </a:pPr>
            <a:r>
              <a:rPr lang="fr-FR" sz="26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→ détail de la procédure législative, rôle des commissions, rôle du bureau, ordre de parole</a:t>
            </a:r>
            <a:endParaRPr lang="fr-FR" sz="2600" b="0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290520">
              <a:lnSpc>
                <a:spcPct val="100000"/>
              </a:lnSpc>
              <a:spcBef>
                <a:spcPts val="748"/>
              </a:spcBef>
            </a:pPr>
            <a:endParaRPr lang="fr-FR" sz="2600" b="0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290520">
              <a:lnSpc>
                <a:spcPct val="100000"/>
              </a:lnSpc>
              <a:spcBef>
                <a:spcPts val="748"/>
              </a:spcBef>
            </a:pPr>
            <a:r>
              <a:rPr lang="fr-FR" sz="2400" b="1" i="1" strike="noStrike" spc="-1" dirty="0">
                <a:solidFill>
                  <a:srgbClr val="FFFFFF"/>
                </a:solidFill>
                <a:latin typeface="Arial"/>
                <a:ea typeface="Arial"/>
              </a:rPr>
              <a:t>Art. 61 al 1</a:t>
            </a:r>
            <a:r>
              <a:rPr lang="fr-FR" sz="2400" b="0" i="1" strike="noStrike" spc="-1" dirty="0">
                <a:solidFill>
                  <a:srgbClr val="FFFFFF"/>
                </a:solidFill>
                <a:latin typeface="Arial"/>
                <a:ea typeface="Arial"/>
              </a:rPr>
              <a:t> (…) les règlements des assemblées parlementaires, avant leur mise en application, doivent être soumis au Conseil Constitutionnel qui se prononce sur leur conformité à la Constitution.</a:t>
            </a:r>
            <a:endParaRPr lang="fr-FR" sz="2400" b="0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TextShape 1"/>
          <p:cNvSpPr txBox="1"/>
          <p:nvPr/>
        </p:nvSpPr>
        <p:spPr>
          <a:xfrm>
            <a:off x="456840" y="91800"/>
            <a:ext cx="7451640" cy="159372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4600" b="0" strike="noStrike" spc="-1">
                <a:solidFill>
                  <a:srgbClr val="FFFFFF"/>
                </a:solidFill>
                <a:latin typeface="Franklin Gothic Book"/>
              </a:rPr>
              <a:t>Lois ordinaires</a:t>
            </a:r>
          </a:p>
        </p:txBody>
      </p:sp>
      <p:sp>
        <p:nvSpPr>
          <p:cNvPr id="380" name="TextShape 2"/>
          <p:cNvSpPr txBox="1"/>
          <p:nvPr/>
        </p:nvSpPr>
        <p:spPr>
          <a:xfrm>
            <a:off x="456840" y="1599840"/>
            <a:ext cx="7451640" cy="4606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291960">
              <a:lnSpc>
                <a:spcPct val="100000"/>
              </a:lnSpc>
              <a:spcBef>
                <a:spcPts val="748"/>
              </a:spcBef>
            </a:pPr>
            <a:r>
              <a:rPr lang="fr-FR" sz="32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= textes matériellement constitutionnels (organisation et fonctionnement des pouvoirs publics) mais votés simplement par le Parlement sans autre formalité</a:t>
            </a:r>
            <a:endParaRPr lang="fr-FR" sz="3200" b="0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TextShape 1"/>
          <p:cNvSpPr txBox="1"/>
          <p:nvPr/>
        </p:nvSpPr>
        <p:spPr>
          <a:xfrm>
            <a:off x="456840" y="93240"/>
            <a:ext cx="7450200" cy="150012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4400" b="0" strike="noStrike" spc="-1">
                <a:solidFill>
                  <a:srgbClr val="FFFFFF"/>
                </a:solidFill>
                <a:latin typeface="Franklin Gothic Book"/>
              </a:rPr>
              <a:t>Contrôle de la suprématie de la constitution</a:t>
            </a:r>
          </a:p>
        </p:txBody>
      </p:sp>
      <p:sp>
        <p:nvSpPr>
          <p:cNvPr id="382" name="TextShape 2"/>
          <p:cNvSpPr txBox="1"/>
          <p:nvPr/>
        </p:nvSpPr>
        <p:spPr>
          <a:xfrm>
            <a:off x="456840" y="1599840"/>
            <a:ext cx="7450200" cy="4513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291960">
              <a:lnSpc>
                <a:spcPct val="100000"/>
              </a:lnSpc>
              <a:spcBef>
                <a:spcPts val="748"/>
              </a:spcBef>
            </a:pPr>
            <a:r>
              <a:rPr lang="fr-FR" sz="36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Une norme possède une valeur juridique supérieure à celle d'une autre, si et seulement si l'édiction d'une seconde norme contraire à la première </a:t>
            </a:r>
            <a:r>
              <a:rPr lang="fr-FR" sz="3600" b="0" i="1" strike="noStrike" spc="-1" dirty="0">
                <a:solidFill>
                  <a:srgbClr val="FFFFFF"/>
                </a:solidFill>
                <a:latin typeface="Arial"/>
                <a:ea typeface="Arial"/>
              </a:rPr>
              <a:t>peut être sanctionnée</a:t>
            </a:r>
            <a:r>
              <a:rPr lang="fr-FR" sz="36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, en général, par l'annulation de la nouvelle norme.</a:t>
            </a:r>
            <a:endParaRPr lang="fr-FR" sz="3600" b="0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TextShape 1"/>
          <p:cNvSpPr txBox="1"/>
          <p:nvPr/>
        </p:nvSpPr>
        <p:spPr>
          <a:xfrm>
            <a:off x="456840" y="93240"/>
            <a:ext cx="7450200" cy="150012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4000" b="0" strike="noStrike" spc="-1">
                <a:solidFill>
                  <a:srgbClr val="FFFFFF"/>
                </a:solidFill>
                <a:latin typeface="Franklin Gothic Book"/>
              </a:rPr>
              <a:t>Le problème de la légitimité du contrôle de la loi</a:t>
            </a:r>
          </a:p>
        </p:txBody>
      </p:sp>
      <p:sp>
        <p:nvSpPr>
          <p:cNvPr id="384" name="TextShape 2"/>
          <p:cNvSpPr txBox="1"/>
          <p:nvPr/>
        </p:nvSpPr>
        <p:spPr>
          <a:xfrm>
            <a:off x="456840" y="1599840"/>
            <a:ext cx="7450200" cy="4513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291960"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1) S'il n'existe aucun contrôle, alors le législateur peut violer la constitution.</a:t>
            </a:r>
          </a:p>
          <a:p>
            <a:pPr marL="342720" indent="-291960"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Elle n'est donc ni supérieure aux lois, ni obligatoire.</a:t>
            </a:r>
          </a:p>
          <a:p>
            <a:pPr marL="342720" indent="-291960">
              <a:spcBef>
                <a:spcPts val="748"/>
              </a:spcBef>
            </a:pPr>
            <a:r>
              <a:rPr lang="fr-FR" sz="3000" spc="-1" dirty="0">
                <a:solidFill>
                  <a:srgbClr val="FFFFFF"/>
                </a:solidFill>
                <a:latin typeface="Arial"/>
              </a:rPr>
              <a:t>MAIS</a:t>
            </a:r>
            <a:endParaRPr lang="fr-FR" sz="3000" b="0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291960"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2) Dans un système politique démocratique, les lois sont faites par le peuple souverain ou, en son nom, par ses représentants.</a:t>
            </a:r>
          </a:p>
          <a:p>
            <a:pPr marL="342720" indent="-291960"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Elles sont donc </a:t>
            </a:r>
            <a:r>
              <a:rPr lang="fr-FR" sz="3000" b="0" i="1" strike="noStrike" spc="-1" dirty="0">
                <a:solidFill>
                  <a:srgbClr val="FFFFFF"/>
                </a:solidFill>
                <a:latin typeface="Arial"/>
              </a:rPr>
              <a:t>a priori </a:t>
            </a: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incontrôlables.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CustomShape 1"/>
          <p:cNvSpPr/>
          <p:nvPr/>
        </p:nvSpPr>
        <p:spPr>
          <a:xfrm>
            <a:off x="936720" y="1368360"/>
            <a:ext cx="6840360" cy="4013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6" name="TextShape 2"/>
          <p:cNvSpPr txBox="1"/>
          <p:nvPr/>
        </p:nvSpPr>
        <p:spPr>
          <a:xfrm>
            <a:off x="456840" y="-254160"/>
            <a:ext cx="7397640" cy="219672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4000" b="0" strike="noStrike" spc="-1">
                <a:solidFill>
                  <a:srgbClr val="FFFFFF"/>
                </a:solidFill>
                <a:latin typeface="Franklin Gothic Book"/>
              </a:rPr>
              <a:t>Le problème de la légitimité du contrôle de la loi</a:t>
            </a:r>
          </a:p>
        </p:txBody>
      </p:sp>
      <p:sp>
        <p:nvSpPr>
          <p:cNvPr id="387" name="TextShape 3"/>
          <p:cNvSpPr txBox="1"/>
          <p:nvPr/>
        </p:nvSpPr>
        <p:spPr>
          <a:xfrm>
            <a:off x="456840" y="1600200"/>
            <a:ext cx="7397640" cy="44560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342720">
              <a:spcBef>
                <a:spcPts val="748"/>
              </a:spcBef>
            </a:pPr>
            <a:r>
              <a:rPr lang="fr-FR" sz="3200" b="0" strike="noStrike" spc="-1">
                <a:solidFill>
                  <a:srgbClr val="FFFFFF"/>
                </a:solidFill>
                <a:latin typeface="Arial"/>
              </a:rPr>
              <a:t>CONSEQUENCE :</a:t>
            </a:r>
          </a:p>
          <a:p>
            <a:pPr marL="342720" indent="-342720">
              <a:spcBef>
                <a:spcPts val="748"/>
              </a:spcBef>
            </a:pPr>
            <a:r>
              <a:rPr lang="fr-FR" sz="3200" b="0" strike="noStrike" spc="-1">
                <a:solidFill>
                  <a:srgbClr val="FFFFFF"/>
                </a:solidFill>
                <a:latin typeface="Arial"/>
              </a:rPr>
              <a:t>Le contrôle confié à une autorité qui n'est pas le peuple retire au système son caractère démocratique.</a:t>
            </a:r>
          </a:p>
          <a:p>
            <a:pPr marL="342720" indent="-342720">
              <a:spcBef>
                <a:spcPts val="748"/>
              </a:spcBef>
            </a:pPr>
            <a:r>
              <a:rPr lang="fr-FR" sz="3600" b="0" strike="noStrike" spc="-1">
                <a:solidFill>
                  <a:srgbClr val="FFFFFF"/>
                </a:solidFill>
                <a:latin typeface="Arial"/>
              </a:rPr>
              <a:t>SI BIEN QUE</a:t>
            </a:r>
          </a:p>
          <a:p>
            <a:pPr marL="342720" indent="-342720">
              <a:spcBef>
                <a:spcPts val="748"/>
              </a:spcBef>
            </a:pPr>
            <a:r>
              <a:rPr lang="fr-FR" sz="3200" b="0" strike="noStrike" spc="-1">
                <a:solidFill>
                  <a:srgbClr val="FFFFFF"/>
                </a:solidFill>
                <a:latin typeface="Arial"/>
              </a:rPr>
              <a:t>Le constituant doit renoncer</a:t>
            </a:r>
          </a:p>
          <a:p>
            <a:pPr marL="342720" indent="-342720">
              <a:spcBef>
                <a:spcPts val="748"/>
              </a:spcBef>
            </a:pPr>
            <a:r>
              <a:rPr lang="fr-FR" sz="3200" b="0" strike="noStrike" spc="-1">
                <a:solidFill>
                  <a:srgbClr val="FFFFFF"/>
                </a:solidFill>
                <a:latin typeface="Arial"/>
              </a:rPr>
              <a:t>→ ou bien à la suprématie de la constitution</a:t>
            </a:r>
          </a:p>
          <a:p>
            <a:pPr marL="342720" indent="-342720">
              <a:spcBef>
                <a:spcPts val="748"/>
              </a:spcBef>
            </a:pPr>
            <a:r>
              <a:rPr lang="fr-FR" sz="3200" b="0" strike="noStrike" spc="-1">
                <a:solidFill>
                  <a:srgbClr val="FFFFFF"/>
                </a:solidFill>
                <a:latin typeface="Arial"/>
              </a:rPr>
              <a:t>→ ou bien à la démocratie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TextShape 1"/>
          <p:cNvSpPr txBox="1"/>
          <p:nvPr/>
        </p:nvSpPr>
        <p:spPr>
          <a:xfrm>
            <a:off x="456840" y="93240"/>
            <a:ext cx="7450200" cy="150012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4600" b="0" strike="noStrike" spc="-1">
                <a:solidFill>
                  <a:srgbClr val="FFFFFF"/>
                </a:solidFill>
                <a:latin typeface="Franklin Gothic Book"/>
              </a:rPr>
              <a:t>Comment échapper à ce dilemme ?</a:t>
            </a:r>
          </a:p>
        </p:txBody>
      </p:sp>
      <p:sp>
        <p:nvSpPr>
          <p:cNvPr id="389" name="TextShape 2"/>
          <p:cNvSpPr txBox="1"/>
          <p:nvPr/>
        </p:nvSpPr>
        <p:spPr>
          <a:xfrm>
            <a:off x="456840" y="1600200"/>
            <a:ext cx="7450200" cy="51307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291960">
              <a:lnSpc>
                <a:spcPct val="100000"/>
              </a:lnSpc>
              <a:spcBef>
                <a:spcPts val="748"/>
              </a:spcBef>
            </a:pPr>
            <a:r>
              <a:rPr lang="fr-FR" sz="24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1) En jouant sur les notions de démocratie et/ou de contrôle</a:t>
            </a:r>
            <a:endParaRPr lang="fr-FR" sz="2400" b="0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291960">
              <a:lnSpc>
                <a:spcPct val="100000"/>
              </a:lnSpc>
              <a:spcBef>
                <a:spcPts val="748"/>
              </a:spcBef>
            </a:pPr>
            <a:r>
              <a:rPr lang="fr-FR" sz="24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a) A propos de la démocratie</a:t>
            </a:r>
            <a:endParaRPr lang="fr-FR" sz="2400" b="0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291960">
              <a:lnSpc>
                <a:spcPct val="100000"/>
              </a:lnSpc>
              <a:spcBef>
                <a:spcPts val="748"/>
              </a:spcBef>
            </a:pPr>
            <a:r>
              <a:rPr lang="fr-FR" sz="24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Arg n°1 : La démocratie représentative n'est pas LA démocratie, contrairement à la démocratie directe. Donc contrôler la volonté des représentants n'est pas une atteinte à la démocratie.</a:t>
            </a:r>
          </a:p>
          <a:p>
            <a:pPr marL="342720" indent="-291960">
              <a:lnSpc>
                <a:spcPct val="100000"/>
              </a:lnSpc>
              <a:spcBef>
                <a:spcPts val="748"/>
              </a:spcBef>
            </a:pPr>
            <a:r>
              <a:rPr lang="fr-FR" sz="24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Arg n°2 : La démocratie ne se résume pas au pouvoir de la majorité. Elle englobe la protection de la minorité : le contrôle de constitutionnalité est un moyen de protéger la minorité.</a:t>
            </a:r>
            <a:endParaRPr lang="fr-FR" sz="2400" b="0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CustomShape 1"/>
          <p:cNvSpPr/>
          <p:nvPr/>
        </p:nvSpPr>
        <p:spPr>
          <a:xfrm>
            <a:off x="792000" y="1295280"/>
            <a:ext cx="5759640" cy="3503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1" name="TextShape 2"/>
          <p:cNvSpPr txBox="1"/>
          <p:nvPr/>
        </p:nvSpPr>
        <p:spPr>
          <a:xfrm>
            <a:off x="456840" y="96120"/>
            <a:ext cx="7397640" cy="149580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4600" b="0" strike="noStrike" spc="-1">
                <a:solidFill>
                  <a:srgbClr val="FFFFFF"/>
                </a:solidFill>
                <a:latin typeface="Franklin Gothic Book"/>
              </a:rPr>
              <a:t>Comment échapper à ce dilemme ?</a:t>
            </a:r>
          </a:p>
        </p:txBody>
      </p:sp>
      <p:sp>
        <p:nvSpPr>
          <p:cNvPr id="392" name="TextShape 3"/>
          <p:cNvSpPr txBox="1"/>
          <p:nvPr/>
        </p:nvSpPr>
        <p:spPr>
          <a:xfrm>
            <a:off x="456840" y="1600200"/>
            <a:ext cx="7397640" cy="44560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342720">
              <a:spcBef>
                <a:spcPts val="748"/>
              </a:spcBef>
            </a:pPr>
            <a:r>
              <a:rPr lang="fr-FR" sz="28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1) En jouant sur les notions de démocratie et/ou de contrôle</a:t>
            </a:r>
            <a:endParaRPr lang="fr-FR" sz="2800" b="0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48"/>
              </a:spcBef>
            </a:pPr>
            <a:r>
              <a:rPr lang="fr-FR" sz="2800" b="0" strike="noStrike" spc="-1" dirty="0">
                <a:solidFill>
                  <a:srgbClr val="FFFFFF"/>
                </a:solidFill>
                <a:latin typeface="Arial"/>
              </a:rPr>
              <a:t>b) A propos du contrôle</a:t>
            </a:r>
          </a:p>
          <a:p>
            <a:pPr marL="342720" indent="-342720">
              <a:spcBef>
                <a:spcPts val="748"/>
              </a:spcBef>
            </a:pPr>
            <a:r>
              <a:rPr lang="fr-FR" sz="28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Avant </a:t>
            </a:r>
            <a:r>
              <a:rPr lang="fr-FR" sz="2800" spc="-1" dirty="0">
                <a:solidFill>
                  <a:srgbClr val="FFFFFF"/>
                </a:solidFill>
                <a:latin typeface="Arial"/>
                <a:ea typeface="Arial"/>
              </a:rPr>
              <a:t>que la loi ait été contrôlée</a:t>
            </a:r>
            <a:r>
              <a:rPr lang="fr-FR" sz="28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, la loi n'exprime que la volonté particulière d'un législateur.</a:t>
            </a:r>
            <a:endParaRPr lang="fr-FR" sz="2800" b="0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342720">
              <a:spcBef>
                <a:spcPts val="748"/>
              </a:spcBef>
            </a:pPr>
            <a:r>
              <a:rPr lang="fr-FR" sz="28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Elle est donc contrôlable sans porter atteinte au pouvoir législatif souverain et sans s'opposer à la volonté du peuple.</a:t>
            </a:r>
            <a:endParaRPr lang="fr-FR" sz="2800" b="0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TextShape 1"/>
          <p:cNvSpPr txBox="1"/>
          <p:nvPr/>
        </p:nvSpPr>
        <p:spPr>
          <a:xfrm>
            <a:off x="456840" y="96480"/>
            <a:ext cx="7397640" cy="149400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4000" b="0" strike="noStrike" spc="-1">
                <a:solidFill>
                  <a:srgbClr val="FFFFFF"/>
                </a:solidFill>
                <a:latin typeface="Franklin Gothic Book"/>
              </a:rPr>
              <a:t>La pratique constitutionnelle ou constitutionnalisme</a:t>
            </a:r>
          </a:p>
        </p:txBody>
      </p:sp>
      <p:sp>
        <p:nvSpPr>
          <p:cNvPr id="352" name="TextShape 2"/>
          <p:cNvSpPr txBox="1"/>
          <p:nvPr/>
        </p:nvSpPr>
        <p:spPr>
          <a:xfrm>
            <a:off x="456840" y="1600200"/>
            <a:ext cx="7397640" cy="44560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342720"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C’est une idéologie apparue avec les Lumières (mouvement d’idées du XVIIIe s.) selon laquelle les constitutions devraient remplir nécessairement une fonction de </a:t>
            </a:r>
            <a:r>
              <a:rPr lang="fr-FR" sz="3000" b="1" u="sng" strike="noStrike" spc="-1" dirty="0">
                <a:solidFill>
                  <a:srgbClr val="FFFFFF"/>
                </a:solidFill>
                <a:uFillTx/>
                <a:latin typeface="Arial"/>
              </a:rPr>
              <a:t>limitation du pouvoir</a:t>
            </a: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.</a:t>
            </a:r>
          </a:p>
          <a:p>
            <a:pPr marL="342720" indent="-342720"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 </a:t>
            </a:r>
          </a:p>
          <a:p>
            <a:pPr marL="342720" indent="-342720"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Donc le rôle des constitutions serait de limiter (ou encadrer) le pouvoir de l’État.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TextShape 1"/>
          <p:cNvSpPr txBox="1"/>
          <p:nvPr/>
        </p:nvSpPr>
        <p:spPr>
          <a:xfrm>
            <a:off x="456840" y="93240"/>
            <a:ext cx="7450200" cy="150012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4600" b="0" strike="noStrike" spc="-1">
                <a:solidFill>
                  <a:srgbClr val="FFFFFF"/>
                </a:solidFill>
                <a:latin typeface="Franklin Gothic Book"/>
              </a:rPr>
              <a:t>Comment échapper à ce dilemme ?</a:t>
            </a:r>
          </a:p>
        </p:txBody>
      </p:sp>
      <p:sp>
        <p:nvSpPr>
          <p:cNvPr id="394" name="TextShape 2"/>
          <p:cNvSpPr txBox="1"/>
          <p:nvPr/>
        </p:nvSpPr>
        <p:spPr>
          <a:xfrm>
            <a:off x="456840" y="1599840"/>
            <a:ext cx="7450200" cy="4513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291960">
              <a:lnSpc>
                <a:spcPct val="100000"/>
              </a:lnSpc>
              <a:spcBef>
                <a:spcPts val="748"/>
              </a:spcBef>
            </a:pPr>
            <a:r>
              <a:rPr lang="fr-FR" sz="32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2) En démontrant que le rôle du juge n'est pas politique</a:t>
            </a:r>
            <a:endParaRPr lang="fr-FR" sz="3200" b="0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291960">
              <a:lnSpc>
                <a:spcPct val="100000"/>
              </a:lnSpc>
              <a:spcBef>
                <a:spcPts val="748"/>
              </a:spcBef>
            </a:pPr>
            <a:r>
              <a:rPr lang="fr-FR" sz="3200" spc="-1" dirty="0">
                <a:solidFill>
                  <a:srgbClr val="FFFFFF"/>
                </a:solidFill>
                <a:latin typeface="Arial"/>
              </a:rPr>
              <a:t>Comme le fait l</a:t>
            </a:r>
            <a:r>
              <a:rPr lang="fr-FR" sz="32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a théorie moderne de l'interprétation qui affirme que le rôle du juge consiste à effectuer un raisonnement spécifique qui exclut le caractère politique du pouvoir du juge</a:t>
            </a:r>
            <a:endParaRPr lang="fr-FR" sz="3200" b="0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TextShape 1"/>
          <p:cNvSpPr txBox="1"/>
          <p:nvPr/>
        </p:nvSpPr>
        <p:spPr>
          <a:xfrm>
            <a:off x="456840" y="93240"/>
            <a:ext cx="7450200" cy="150012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4000" b="0" strike="noStrike" spc="-1" dirty="0">
                <a:solidFill>
                  <a:srgbClr val="FFFFFF"/>
                </a:solidFill>
                <a:latin typeface="Franklin Gothic Book"/>
              </a:rPr>
              <a:t>Le contrôle de constitutionnalité dépend de 2 variables :</a:t>
            </a:r>
          </a:p>
        </p:txBody>
      </p:sp>
      <p:sp>
        <p:nvSpPr>
          <p:cNvPr id="396" name="TextShape 2"/>
          <p:cNvSpPr txBox="1"/>
          <p:nvPr/>
        </p:nvSpPr>
        <p:spPr>
          <a:xfrm>
            <a:off x="456840" y="1599840"/>
            <a:ext cx="7450200" cy="4513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291960">
              <a:spcBef>
                <a:spcPts val="748"/>
              </a:spcBef>
            </a:pPr>
            <a:endParaRPr lang="fr-FR" sz="3000" b="0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291960"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1) Qui contrôle ?</a:t>
            </a:r>
            <a:br>
              <a:rPr dirty="0"/>
            </a:b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Quel juge ? Quel organe ?</a:t>
            </a:r>
            <a:br>
              <a:rPr dirty="0"/>
            </a:b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= variable organique</a:t>
            </a:r>
          </a:p>
          <a:p>
            <a:pPr marL="342720" indent="-291960"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2) Quand ? Quoi ?</a:t>
            </a:r>
            <a:br>
              <a:rPr dirty="0"/>
            </a:b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Quelle procédure ?</a:t>
            </a:r>
            <a:br>
              <a:rPr dirty="0"/>
            </a:b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= variable procédurale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TextShape 1"/>
          <p:cNvSpPr txBox="1"/>
          <p:nvPr/>
        </p:nvSpPr>
        <p:spPr>
          <a:xfrm>
            <a:off x="456840" y="96840"/>
            <a:ext cx="7397640" cy="149400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4600" b="0" strike="noStrike" spc="-1" dirty="0">
                <a:solidFill>
                  <a:srgbClr val="FFFFFF"/>
                </a:solidFill>
                <a:latin typeface="Franklin Gothic Book"/>
              </a:rPr>
              <a:t>Qui contrôle ?</a:t>
            </a:r>
          </a:p>
        </p:txBody>
      </p:sp>
      <p:sp>
        <p:nvSpPr>
          <p:cNvPr id="398" name="TextShape 2"/>
          <p:cNvSpPr txBox="1"/>
          <p:nvPr/>
        </p:nvSpPr>
        <p:spPr>
          <a:xfrm>
            <a:off x="456840" y="1600200"/>
            <a:ext cx="7397640" cy="44560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342720"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2 conceptions du contrôle de constitutionnalité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TextShape 1"/>
          <p:cNvSpPr txBox="1"/>
          <p:nvPr/>
        </p:nvSpPr>
        <p:spPr>
          <a:xfrm>
            <a:off x="456840" y="93240"/>
            <a:ext cx="7450200" cy="150012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4600" b="0" strike="noStrike" spc="-1">
                <a:solidFill>
                  <a:srgbClr val="FFFFFF"/>
                </a:solidFill>
                <a:latin typeface="Franklin Gothic Book"/>
              </a:rPr>
              <a:t>Conception n°1</a:t>
            </a:r>
          </a:p>
        </p:txBody>
      </p:sp>
      <p:sp>
        <p:nvSpPr>
          <p:cNvPr id="400" name="TextShape 2"/>
          <p:cNvSpPr txBox="1"/>
          <p:nvPr/>
        </p:nvSpPr>
        <p:spPr>
          <a:xfrm>
            <a:off x="456840" y="1599840"/>
            <a:ext cx="7450200" cy="4513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291960">
              <a:lnSpc>
                <a:spcPct val="100000"/>
              </a:lnSpc>
              <a:spcBef>
                <a:spcPts val="748"/>
              </a:spcBef>
            </a:pPr>
            <a:r>
              <a:rPr lang="fr-FR" sz="32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Le contrôle de constitutionnalité fait partie des attributions normales du pouvoir juridictionnel</a:t>
            </a:r>
            <a:endParaRPr lang="fr-FR" sz="3200" b="0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291960">
              <a:lnSpc>
                <a:spcPct val="100000"/>
              </a:lnSpc>
              <a:spcBef>
                <a:spcPts val="748"/>
              </a:spcBef>
            </a:pPr>
            <a:r>
              <a:rPr lang="fr-FR" sz="32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DONC les </a:t>
            </a:r>
            <a:r>
              <a:rPr lang="fr-FR" sz="3200" b="0" u="sng" strike="noStrike" spc="-1" dirty="0">
                <a:solidFill>
                  <a:srgbClr val="FFFFFF"/>
                </a:solidFill>
                <a:latin typeface="Arial"/>
                <a:ea typeface="Arial"/>
              </a:rPr>
              <a:t>juridictions ordinaires</a:t>
            </a:r>
            <a:r>
              <a:rPr lang="fr-FR" sz="32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 sont les juges constitutionnels</a:t>
            </a:r>
            <a:endParaRPr lang="fr-FR" sz="3200" b="0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291960">
              <a:lnSpc>
                <a:spcPct val="100000"/>
              </a:lnSpc>
              <a:spcBef>
                <a:spcPts val="748"/>
              </a:spcBef>
            </a:pPr>
            <a:r>
              <a:rPr lang="fr-FR" sz="32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= CONTRÔLE DECENTRALISE ET DIFFUS</a:t>
            </a:r>
            <a:endParaRPr lang="fr-FR" sz="3200" b="0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TextShape 1"/>
          <p:cNvSpPr txBox="1"/>
          <p:nvPr/>
        </p:nvSpPr>
        <p:spPr>
          <a:xfrm>
            <a:off x="456840" y="93240"/>
            <a:ext cx="7450200" cy="150012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4600" b="0" strike="noStrike" spc="-1" dirty="0">
                <a:solidFill>
                  <a:srgbClr val="FFFFFF"/>
                </a:solidFill>
                <a:latin typeface="Franklin Gothic Book"/>
              </a:rPr>
              <a:t>= Une fonction inhérente au pouvoir judiciaire</a:t>
            </a:r>
          </a:p>
        </p:txBody>
      </p:sp>
      <p:sp>
        <p:nvSpPr>
          <p:cNvPr id="404" name="TextShape 2"/>
          <p:cNvSpPr txBox="1"/>
          <p:nvPr/>
        </p:nvSpPr>
        <p:spPr>
          <a:xfrm>
            <a:off x="456840" y="1599840"/>
            <a:ext cx="7450200" cy="4513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291960">
              <a:lnSpc>
                <a:spcPct val="100000"/>
              </a:lnSpc>
              <a:spcBef>
                <a:spcPts val="748"/>
              </a:spcBef>
            </a:pPr>
            <a:r>
              <a:rPr lang="en-US" sz="3200" b="0" i="1" strike="noStrike" spc="-1" dirty="0">
                <a:solidFill>
                  <a:srgbClr val="FFFFFF"/>
                </a:solidFill>
                <a:latin typeface="Arial"/>
              </a:rPr>
              <a:t>If two laws conflict with each other, the courts must decide on the operation of each.</a:t>
            </a:r>
            <a:r>
              <a:rPr lang="en-US" sz="3200" b="0" i="1" strike="noStrike" spc="-1" dirty="0">
                <a:solidFill>
                  <a:srgbClr val="005500"/>
                </a:solidFill>
                <a:latin typeface="Arial"/>
              </a:rPr>
              <a:t> </a:t>
            </a:r>
            <a:r>
              <a:rPr lang="en-US" sz="3200" b="0" i="1" strike="noStrike" spc="-1" dirty="0">
                <a:solidFill>
                  <a:srgbClr val="FFFFFF"/>
                </a:solidFill>
                <a:latin typeface="Arial"/>
              </a:rPr>
              <a:t>So if a law be in opposition to the constitution: (...) the court must determine which of these conflicting rules governs the case. This is of the very essence of judicial duty.</a:t>
            </a:r>
            <a:endParaRPr lang="fr-FR" sz="3200" b="0" strike="noStrike" spc="-1" dirty="0">
              <a:solidFill>
                <a:srgbClr val="FFFFFF"/>
              </a:solidFill>
              <a:latin typeface="Arial"/>
            </a:endParaRPr>
          </a:p>
          <a:p>
            <a:r>
              <a:rPr lang="fr-FR" sz="3200" b="0" strike="noStrike" spc="-1" dirty="0">
                <a:solidFill>
                  <a:srgbClr val="FFFFFF"/>
                </a:solidFill>
                <a:latin typeface="Franklin Gothic Book"/>
              </a:rPr>
              <a:t>= Décision </a:t>
            </a:r>
            <a:r>
              <a:rPr lang="fr-FR" sz="3200" b="0" i="1" strike="noStrike" spc="-1" dirty="0">
                <a:solidFill>
                  <a:srgbClr val="FFFFFF"/>
                </a:solidFill>
                <a:latin typeface="Franklin Gothic Book"/>
              </a:rPr>
              <a:t>Marbury v. Madison</a:t>
            </a:r>
            <a:br>
              <a:rPr lang="fr-FR" sz="3200" dirty="0"/>
            </a:br>
            <a:r>
              <a:rPr lang="fr-FR" sz="3200" b="0" strike="noStrike" spc="-1" dirty="0">
                <a:solidFill>
                  <a:srgbClr val="FFFFFF"/>
                </a:solidFill>
                <a:latin typeface="Franklin Gothic Book"/>
              </a:rPr>
              <a:t>Cour suprême des Etats-Unis, 1803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TextShape 1"/>
          <p:cNvSpPr txBox="1"/>
          <p:nvPr/>
        </p:nvSpPr>
        <p:spPr>
          <a:xfrm>
            <a:off x="456840" y="93240"/>
            <a:ext cx="7450200" cy="150012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4600" b="0" strike="noStrike" spc="-1">
                <a:solidFill>
                  <a:srgbClr val="FFFFFF"/>
                </a:solidFill>
                <a:latin typeface="Franklin Gothic Book"/>
              </a:rPr>
              <a:t>Conception n°2</a:t>
            </a:r>
          </a:p>
        </p:txBody>
      </p:sp>
      <p:sp>
        <p:nvSpPr>
          <p:cNvPr id="406" name="TextShape 2"/>
          <p:cNvSpPr txBox="1"/>
          <p:nvPr/>
        </p:nvSpPr>
        <p:spPr>
          <a:xfrm>
            <a:off x="456840" y="1600200"/>
            <a:ext cx="7450200" cy="51372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291960"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Le contrôle de constitutionnalité remplit une fonction spécifique</a:t>
            </a:r>
          </a:p>
          <a:p>
            <a:pPr marL="342720" indent="-291960">
              <a:lnSpc>
                <a:spcPct val="100000"/>
              </a:lnSpc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→ </a:t>
            </a:r>
            <a:r>
              <a:rPr lang="fr-FR" sz="3000" b="0" u="sng" strike="noStrike" spc="-1" dirty="0">
                <a:solidFill>
                  <a:srgbClr val="FFFFFF"/>
                </a:solidFill>
                <a:latin typeface="Arial"/>
              </a:rPr>
              <a:t>juge constitutionnel </a:t>
            </a: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= collège de magistrats spécialisés et existence autonome</a:t>
            </a:r>
          </a:p>
          <a:p>
            <a:pPr marL="342720" indent="-291960">
              <a:lnSpc>
                <a:spcPct val="100000"/>
              </a:lnSpc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+ monopole du contrôle de constitutionnalité</a:t>
            </a:r>
          </a:p>
          <a:p>
            <a:pPr marL="342720" indent="-291960">
              <a:lnSpc>
                <a:spcPct val="100000"/>
              </a:lnSpc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= CONTRÔLE CENTRALISE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456840" y="93240"/>
            <a:ext cx="7450200" cy="150012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4600" b="0" strike="noStrike" spc="-1" dirty="0">
                <a:solidFill>
                  <a:srgbClr val="FFFFFF"/>
                </a:solidFill>
                <a:latin typeface="Franklin Gothic Book"/>
              </a:rPr>
              <a:t>Raisons et risque d’un juge spécialisé</a:t>
            </a:r>
          </a:p>
        </p:txBody>
      </p:sp>
      <p:sp>
        <p:nvSpPr>
          <p:cNvPr id="408" name="TextShape 2"/>
          <p:cNvSpPr txBox="1"/>
          <p:nvPr/>
        </p:nvSpPr>
        <p:spPr>
          <a:xfrm>
            <a:off x="456840" y="1599840"/>
            <a:ext cx="7450200" cy="4513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291960">
              <a:spcBef>
                <a:spcPts val="748"/>
              </a:spcBef>
            </a:pPr>
            <a:r>
              <a:rPr lang="fr-FR" sz="3000" b="0" strike="noStrike" spc="-1">
                <a:solidFill>
                  <a:srgbClr val="FFFFFF"/>
                </a:solidFill>
                <a:latin typeface="Arial"/>
              </a:rPr>
              <a:t>→ méfiance à l'égard des juges ordinaires compromis avec le précédent régime dictatorial</a:t>
            </a:r>
          </a:p>
          <a:p>
            <a:pPr marL="342720" indent="-291960">
              <a:spcBef>
                <a:spcPts val="748"/>
              </a:spcBef>
            </a:pPr>
            <a:r>
              <a:rPr lang="fr-FR" sz="3000" b="0" strike="noStrike" spc="-1">
                <a:solidFill>
                  <a:srgbClr val="FFFFFF"/>
                </a:solidFill>
                <a:latin typeface="Arial"/>
              </a:rPr>
              <a:t>→ moindre aura des juges que dans les pays de </a:t>
            </a:r>
            <a:r>
              <a:rPr lang="fr-FR" sz="3000" b="0" i="1" strike="noStrike" spc="-1">
                <a:solidFill>
                  <a:srgbClr val="FFFFFF"/>
                </a:solidFill>
                <a:latin typeface="Arial"/>
              </a:rPr>
              <a:t>common law</a:t>
            </a:r>
            <a:endParaRPr lang="fr-FR" sz="3000" b="0" strike="noStrike" spc="-1">
              <a:solidFill>
                <a:srgbClr val="FFFFFF"/>
              </a:solidFill>
              <a:latin typeface="Arial"/>
            </a:endParaRPr>
          </a:p>
          <a:p>
            <a:pPr marL="342720" indent="-291960">
              <a:spcBef>
                <a:spcPts val="748"/>
              </a:spcBef>
            </a:pPr>
            <a:r>
              <a:rPr lang="fr-FR" sz="3000" b="0" strike="noStrike" spc="-1">
                <a:solidFill>
                  <a:srgbClr val="FFFFFF"/>
                </a:solidFill>
                <a:latin typeface="Arial"/>
              </a:rPr>
              <a:t>→ risque décuplé de divergences jurisprudentielles dû au dualisme juridictionnel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TextShape 1"/>
          <p:cNvSpPr txBox="1"/>
          <p:nvPr/>
        </p:nvSpPr>
        <p:spPr>
          <a:xfrm>
            <a:off x="457200" y="96840"/>
            <a:ext cx="7416720" cy="149544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4600" b="0" strike="noStrike" spc="-1">
                <a:solidFill>
                  <a:srgbClr val="FFFFFF"/>
                </a:solidFill>
                <a:latin typeface="Franklin Gothic Book"/>
              </a:rPr>
              <a:t>Options procédurales</a:t>
            </a:r>
          </a:p>
        </p:txBody>
      </p:sp>
      <p:graphicFrame>
        <p:nvGraphicFramePr>
          <p:cNvPr id="410" name="Table 2"/>
          <p:cNvGraphicFramePr/>
          <p:nvPr>
            <p:extLst>
              <p:ext uri="{D42A27DB-BD31-4B8C-83A1-F6EECF244321}">
                <p14:modId xmlns:p14="http://schemas.microsoft.com/office/powerpoint/2010/main" val="76929971"/>
              </p:ext>
            </p:extLst>
          </p:nvPr>
        </p:nvGraphicFramePr>
        <p:xfrm>
          <a:off x="891720" y="1422000"/>
          <a:ext cx="7415640" cy="5095800"/>
        </p:xfrm>
        <a:graphic>
          <a:graphicData uri="http://schemas.openxmlformats.org/drawingml/2006/table">
            <a:tbl>
              <a:tblPr/>
              <a:tblGrid>
                <a:gridCol w="247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1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2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4872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DejaVu Sans"/>
                        </a:rPr>
                        <a:t>Le juge intervient avant l'entrée en vigueur de la loi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DejaVu Sans"/>
                        </a:rPr>
                        <a:t>Le juge intervient après l'entrée en vigueur de la loi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8840">
                <a:tc>
                  <a:txBody>
                    <a:bodyPr/>
                    <a:lstStyle/>
                    <a:p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DejaVu Sans"/>
                        </a:rPr>
                        <a:t>Le juge contrôle la loi en elle-même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0" strike="noStrike" spc="-1" dirty="0">
                          <a:solidFill>
                            <a:srgbClr val="000000"/>
                          </a:solidFill>
                          <a:latin typeface="DejaVu Sans"/>
                        </a:rPr>
                        <a:t>Contrôle abstrait a priori</a:t>
                      </a:r>
                      <a:endParaRPr lang="fr-FR" sz="2000" b="0" strike="noStrike" spc="-1" dirty="0">
                        <a:latin typeface="Arial"/>
                      </a:endParaRPr>
                    </a:p>
                    <a:p>
                      <a:endParaRPr lang="fr-FR" sz="2000" b="0" strike="noStrike" spc="-1" dirty="0">
                        <a:latin typeface="Arial"/>
                      </a:endParaRPr>
                    </a:p>
                    <a:p>
                      <a:r>
                        <a:rPr lang="fr-FR" sz="2000" b="0" strike="noStrike" spc="-1" dirty="0">
                          <a:solidFill>
                            <a:srgbClr val="000000"/>
                          </a:solidFill>
                          <a:latin typeface="DejaVu Sans"/>
                        </a:rPr>
                        <a:t>= CAS N°1</a:t>
                      </a:r>
                      <a:endParaRPr lang="fr-FR" sz="20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DejaVu Sans"/>
                        </a:rPr>
                        <a:t>Contrôle abstrait a posteriori</a:t>
                      </a:r>
                      <a:endParaRPr lang="fr-FR" sz="2000" b="0" strike="noStrike" spc="-1">
                        <a:latin typeface="Arial"/>
                      </a:endParaRPr>
                    </a:p>
                    <a:p>
                      <a:endParaRPr lang="fr-FR" sz="2000" b="0" strike="noStrike" spc="-1">
                        <a:latin typeface="Arial"/>
                      </a:endParaRPr>
                    </a:p>
                    <a:p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DejaVu Sans"/>
                        </a:rPr>
                        <a:t>= CAS N°2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8240">
                <a:tc>
                  <a:txBody>
                    <a:bodyPr/>
                    <a:lstStyle/>
                    <a:p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DejaVu Sans"/>
                        </a:rPr>
                        <a:t>Le juge contrôle la loi à l’occasion d’un litige particulier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DejaVu Sans"/>
                        </a:rPr>
                        <a:t>Situation impossible</a:t>
                      </a:r>
                      <a:endParaRPr lang="fr-FR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0" strike="noStrike" spc="-1" dirty="0">
                          <a:solidFill>
                            <a:srgbClr val="000000"/>
                          </a:solidFill>
                          <a:latin typeface="DejaVu Sans"/>
                        </a:rPr>
                        <a:t>Contrôle concret a posteriori</a:t>
                      </a:r>
                      <a:endParaRPr lang="fr-FR" sz="2000" b="0" strike="noStrike" spc="-1" dirty="0">
                        <a:latin typeface="Arial"/>
                      </a:endParaRPr>
                    </a:p>
                    <a:p>
                      <a:endParaRPr lang="fr-FR" sz="2000" b="0" strike="noStrike" spc="-1" dirty="0">
                        <a:latin typeface="Arial"/>
                      </a:endParaRPr>
                    </a:p>
                    <a:p>
                      <a:r>
                        <a:rPr lang="fr-FR" sz="2000" b="0" strike="noStrike" spc="-1" dirty="0">
                          <a:solidFill>
                            <a:srgbClr val="000000"/>
                          </a:solidFill>
                          <a:latin typeface="DejaVu Sans"/>
                        </a:rPr>
                        <a:t>= CAS N°3 (ex. USA)</a:t>
                      </a:r>
                      <a:endParaRPr lang="fr-FR" sz="20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TextShape 1"/>
          <p:cNvSpPr txBox="1"/>
          <p:nvPr/>
        </p:nvSpPr>
        <p:spPr>
          <a:xfrm>
            <a:off x="456840" y="93240"/>
            <a:ext cx="7450200" cy="150012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3200" b="0" strike="noStrike" spc="-1">
                <a:solidFill>
                  <a:srgbClr val="FFFFFF"/>
                </a:solidFill>
                <a:latin typeface="Franklin Gothic Book"/>
              </a:rPr>
              <a:t>3 types de recours</a:t>
            </a:r>
          </a:p>
        </p:txBody>
      </p:sp>
      <p:sp>
        <p:nvSpPr>
          <p:cNvPr id="418" name="TextShape 2"/>
          <p:cNvSpPr txBox="1"/>
          <p:nvPr/>
        </p:nvSpPr>
        <p:spPr>
          <a:xfrm>
            <a:off x="456840" y="1599840"/>
            <a:ext cx="7450200" cy="4513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291960">
              <a:lnSpc>
                <a:spcPct val="100000"/>
              </a:lnSpc>
              <a:spcBef>
                <a:spcPts val="748"/>
              </a:spcBef>
            </a:pPr>
            <a:r>
              <a:rPr lang="fr-FR" sz="3000" b="0" u="sng" strike="noStrike" spc="-1" dirty="0">
                <a:solidFill>
                  <a:srgbClr val="FFFFFF"/>
                </a:solidFill>
                <a:uFillTx/>
                <a:latin typeface="Arial"/>
              </a:rPr>
              <a:t>1. le recours préjudiciel</a:t>
            </a:r>
            <a:endParaRPr lang="fr-FR" sz="3000" b="0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291960">
              <a:lnSpc>
                <a:spcPct val="100000"/>
              </a:lnSpc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c'est la question posée à la juridiction constitutionnelle par une juridiction ordinaire à l'occasion d'un litige particulier à propos de la constitutionnalité d'une loi applicable en l'espèce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TextShape 1"/>
          <p:cNvSpPr txBox="1"/>
          <p:nvPr/>
        </p:nvSpPr>
        <p:spPr>
          <a:xfrm>
            <a:off x="456840" y="93240"/>
            <a:ext cx="7450200" cy="150012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4600" b="0" strike="noStrike" spc="-1">
                <a:solidFill>
                  <a:srgbClr val="FFFFFF"/>
                </a:solidFill>
                <a:latin typeface="Franklin Gothic Book"/>
              </a:rPr>
              <a:t>3 types de recours</a:t>
            </a:r>
          </a:p>
        </p:txBody>
      </p:sp>
      <p:sp>
        <p:nvSpPr>
          <p:cNvPr id="426" name="TextShape 2"/>
          <p:cNvSpPr txBox="1"/>
          <p:nvPr/>
        </p:nvSpPr>
        <p:spPr>
          <a:xfrm>
            <a:off x="456840" y="1599840"/>
            <a:ext cx="7450200" cy="4513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291960">
              <a:spcBef>
                <a:spcPts val="748"/>
              </a:spcBef>
            </a:pPr>
            <a:r>
              <a:rPr lang="fr-FR" sz="3000" b="0" u="sng" strike="noStrike" spc="-1" dirty="0">
                <a:solidFill>
                  <a:srgbClr val="FFFFFF"/>
                </a:solidFill>
                <a:uFillTx/>
                <a:latin typeface="Arial"/>
              </a:rPr>
              <a:t>2. Le recours direct</a:t>
            </a:r>
            <a:endParaRPr lang="fr-FR" sz="3000" b="0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291960"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c'est le recours qui permet à un justiciable de saisir le juge constitutionnel sans intermédiaire et sans filtre des tribunaux ordinaires</a:t>
            </a:r>
          </a:p>
          <a:p>
            <a:pPr marL="342720" indent="-291960"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Conditions d’utilisation : épuisement des voies de recours inférieures et objet restreint parfois</a:t>
            </a:r>
          </a:p>
          <a:p>
            <a:pPr marL="342720" indent="-291960"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Effets : hiérarchisation et suprématie du juge constitutionnel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CustomShape 1"/>
          <p:cNvSpPr/>
          <p:nvPr/>
        </p:nvSpPr>
        <p:spPr>
          <a:xfrm>
            <a:off x="457200" y="274680"/>
            <a:ext cx="7467480" cy="1143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 anchor="ctr"/>
          <a:lstStyle/>
          <a:p>
            <a:pPr>
              <a:lnSpc>
                <a:spcPct val="100000"/>
              </a:lnSpc>
            </a:pPr>
            <a:r>
              <a:rPr lang="fr-FR" sz="4000" b="0" strike="noStrike" spc="-1">
                <a:solidFill>
                  <a:srgbClr val="FFFFFF"/>
                </a:solidFill>
                <a:latin typeface="Franklin Gothic Book"/>
                <a:ea typeface="Arial Unicode MS"/>
              </a:rPr>
              <a:t>Définition </a:t>
            </a:r>
            <a:r>
              <a:rPr lang="fr-FR" sz="3600" b="0" strike="noStrike" spc="-1">
                <a:solidFill>
                  <a:srgbClr val="FFFFFF"/>
                </a:solidFill>
                <a:latin typeface="Franklin Gothic Book"/>
                <a:ea typeface="Arial Unicode MS"/>
              </a:rPr>
              <a:t>de</a:t>
            </a:r>
            <a:r>
              <a:rPr lang="fr-FR" sz="4000" b="0" strike="noStrike" spc="-1">
                <a:solidFill>
                  <a:srgbClr val="FFFFFF"/>
                </a:solidFill>
                <a:latin typeface="Franklin Gothic Book"/>
                <a:ea typeface="Arial Unicode MS"/>
              </a:rPr>
              <a:t> la constitution</a:t>
            </a:r>
            <a:endParaRPr lang="fr-FR" sz="4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0" name="CustomShape 2"/>
          <p:cNvSpPr/>
          <p:nvPr/>
        </p:nvSpPr>
        <p:spPr>
          <a:xfrm>
            <a:off x="457200" y="1600200"/>
            <a:ext cx="7467480" cy="4525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marL="36360">
              <a:spcBef>
                <a:spcPts val="899"/>
              </a:spcBef>
            </a:pPr>
            <a:r>
              <a:rPr lang="fr-FR" sz="3200" b="0" strike="noStrike" spc="-1" dirty="0">
                <a:solidFill>
                  <a:srgbClr val="FFFFFF"/>
                </a:solidFill>
                <a:latin typeface="Arial"/>
                <a:ea typeface="Arial Unicode MS"/>
              </a:rPr>
              <a:t>La constitution est l’ensemble des règles qui régissent l’exercice du pouvoir politique ou pouvoir de l’État.</a:t>
            </a:r>
            <a:endParaRPr lang="fr-FR" sz="3200" b="0" strike="noStrike" spc="-1" dirty="0">
              <a:solidFill>
                <a:srgbClr val="FFFFFF"/>
              </a:solidFill>
              <a:latin typeface="Arial"/>
            </a:endParaRPr>
          </a:p>
          <a:p>
            <a:pPr marL="36360">
              <a:spcBef>
                <a:spcPts val="899"/>
              </a:spcBef>
            </a:pPr>
            <a:r>
              <a:rPr lang="fr-FR" sz="3200" b="0" strike="noStrike" spc="-1" dirty="0">
                <a:solidFill>
                  <a:srgbClr val="FFFFFF"/>
                </a:solidFill>
                <a:latin typeface="Arial"/>
                <a:ea typeface="Arial Unicode MS"/>
              </a:rPr>
              <a:t>Autrement dit, c’est l’ensemble des règles relatives à l’organisation de l’État, c’est-à-dire à la désignation des personnes qui exercent le pouvoir de </a:t>
            </a:r>
            <a:r>
              <a:rPr lang="fr-FR" sz="3200" spc="-1" dirty="0">
                <a:solidFill>
                  <a:srgbClr val="FFFFFF"/>
                </a:solidFill>
                <a:ea typeface="Arial Unicode MS"/>
              </a:rPr>
              <a:t>l’État, </a:t>
            </a:r>
            <a:r>
              <a:rPr lang="fr-FR" sz="3200" b="0" strike="noStrike" spc="-1" dirty="0">
                <a:solidFill>
                  <a:srgbClr val="FFFFFF"/>
                </a:solidFill>
                <a:latin typeface="Arial"/>
                <a:ea typeface="Arial Unicode MS"/>
              </a:rPr>
              <a:t>à leurs compétences, à leurs rapports mutuels.</a:t>
            </a:r>
            <a:endParaRPr lang="fr-FR" sz="3200" b="0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TextShape 1"/>
          <p:cNvSpPr txBox="1"/>
          <p:nvPr/>
        </p:nvSpPr>
        <p:spPr>
          <a:xfrm>
            <a:off x="456840" y="93240"/>
            <a:ext cx="7450200" cy="150012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4600" b="0" strike="noStrike" spc="-1">
                <a:solidFill>
                  <a:srgbClr val="FFFFFF"/>
                </a:solidFill>
                <a:latin typeface="Franklin Gothic Book"/>
              </a:rPr>
              <a:t>3 types de recours</a:t>
            </a:r>
          </a:p>
        </p:txBody>
      </p:sp>
      <p:sp>
        <p:nvSpPr>
          <p:cNvPr id="428" name="TextShape 2"/>
          <p:cNvSpPr txBox="1"/>
          <p:nvPr/>
        </p:nvSpPr>
        <p:spPr>
          <a:xfrm>
            <a:off x="456840" y="1599840"/>
            <a:ext cx="7450200" cy="4513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291960">
              <a:spcBef>
                <a:spcPts val="748"/>
              </a:spcBef>
            </a:pPr>
            <a:r>
              <a:rPr lang="fr-FR" sz="3000" b="0" u="sng" strike="noStrike" spc="-1" dirty="0">
                <a:solidFill>
                  <a:srgbClr val="FFFFFF"/>
                </a:solidFill>
                <a:uFillTx/>
                <a:latin typeface="Arial"/>
              </a:rPr>
              <a:t>3. La saisine par des autorités politiques</a:t>
            </a:r>
            <a:endParaRPr lang="fr-FR" sz="3000" b="0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291960"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c'est le contrôle, le plus souvent facultatif, suscité par les autorités politiques habilitées à saisir le juge constitutionnel par la constitution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TextShape 1"/>
          <p:cNvSpPr txBox="1"/>
          <p:nvPr/>
        </p:nvSpPr>
        <p:spPr>
          <a:xfrm>
            <a:off x="456840" y="1599840"/>
            <a:ext cx="7410600" cy="4468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342720" indent="-331920" algn="ctr">
              <a:spcBef>
                <a:spcPts val="748"/>
              </a:spcBef>
            </a:pPr>
            <a:r>
              <a:rPr lang="fr-FR" sz="3000" b="0" strike="noStrike" spc="-1">
                <a:solidFill>
                  <a:srgbClr val="FFFFFF"/>
                </a:solidFill>
                <a:latin typeface="Arial"/>
              </a:rPr>
              <a:t>Bonne continuation 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TextShape 1"/>
          <p:cNvSpPr txBox="1"/>
          <p:nvPr/>
        </p:nvSpPr>
        <p:spPr>
          <a:xfrm>
            <a:off x="456840" y="93240"/>
            <a:ext cx="7451640" cy="150012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4000" b="0" strike="noStrike" spc="-1" dirty="0">
                <a:solidFill>
                  <a:srgbClr val="FFFFFF"/>
                </a:solidFill>
                <a:latin typeface="Franklin Gothic Book"/>
              </a:rPr>
              <a:t>Les fonctions d’une constitution, d’un point de vue politique</a:t>
            </a:r>
          </a:p>
        </p:txBody>
      </p:sp>
      <p:sp>
        <p:nvSpPr>
          <p:cNvPr id="354" name="TextShape 2"/>
          <p:cNvSpPr txBox="1"/>
          <p:nvPr/>
        </p:nvSpPr>
        <p:spPr>
          <a:xfrm>
            <a:off x="456840" y="1600200"/>
            <a:ext cx="7451640" cy="47656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290520">
              <a:lnSpc>
                <a:spcPct val="100000"/>
              </a:lnSpc>
              <a:spcBef>
                <a:spcPts val="748"/>
              </a:spcBef>
            </a:pPr>
            <a:r>
              <a:rPr lang="fr-FR" sz="3200" b="0" strike="noStrike" spc="-1">
                <a:solidFill>
                  <a:srgbClr val="FFFFFF"/>
                </a:solidFill>
                <a:latin typeface="Arial"/>
              </a:rPr>
              <a:t>→ organiser la transmission et l'exercice du pouvoir</a:t>
            </a:r>
          </a:p>
          <a:p>
            <a:pPr marL="342720" indent="-290520">
              <a:lnSpc>
                <a:spcPct val="100000"/>
              </a:lnSpc>
              <a:spcBef>
                <a:spcPts val="748"/>
              </a:spcBef>
            </a:pPr>
            <a:r>
              <a:rPr lang="fr-FR" sz="3200" b="0" strike="noStrike" spc="-1">
                <a:solidFill>
                  <a:srgbClr val="FFFFFF"/>
                </a:solidFill>
                <a:latin typeface="Arial"/>
              </a:rPr>
              <a:t>→ fonder la légitimité des gouvernants</a:t>
            </a:r>
          </a:p>
          <a:p>
            <a:pPr marL="342720" indent="-290520">
              <a:lnSpc>
                <a:spcPct val="100000"/>
              </a:lnSpc>
              <a:spcBef>
                <a:spcPts val="748"/>
              </a:spcBef>
            </a:pPr>
            <a:r>
              <a:rPr lang="fr-FR" sz="3200" b="0" strike="noStrike" spc="-1">
                <a:solidFill>
                  <a:srgbClr val="FFFFFF"/>
                </a:solidFill>
                <a:latin typeface="Arial"/>
              </a:rPr>
              <a:t>→ traduire les compromis entre les forces politiques qui rédigent les constitutions</a:t>
            </a:r>
          </a:p>
          <a:p>
            <a:pPr marL="342720" indent="-290520">
              <a:lnSpc>
                <a:spcPct val="100000"/>
              </a:lnSpc>
              <a:spcBef>
                <a:spcPts val="748"/>
              </a:spcBef>
            </a:pPr>
            <a:r>
              <a:rPr lang="fr-FR" sz="3200" b="0" strike="noStrike" spc="-1">
                <a:solidFill>
                  <a:srgbClr val="FFFFFF"/>
                </a:solidFill>
                <a:latin typeface="Arial"/>
              </a:rPr>
              <a:t>→ être un élément d'intégration nationale et de production de la citoyenneté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TextShape 1"/>
          <p:cNvSpPr txBox="1"/>
          <p:nvPr/>
        </p:nvSpPr>
        <p:spPr>
          <a:xfrm>
            <a:off x="457200" y="91800"/>
            <a:ext cx="7453440" cy="159372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4000" b="0" strike="noStrike" spc="-1" dirty="0">
                <a:solidFill>
                  <a:srgbClr val="FFFFFF"/>
                </a:solidFill>
                <a:latin typeface="Franklin Gothic Book"/>
              </a:rPr>
              <a:t>Les fonctions de la constitution, d’un point de vue juridique</a:t>
            </a:r>
          </a:p>
        </p:txBody>
      </p:sp>
      <p:sp>
        <p:nvSpPr>
          <p:cNvPr id="356" name="TextShape 2"/>
          <p:cNvSpPr txBox="1"/>
          <p:nvPr/>
        </p:nvSpPr>
        <p:spPr>
          <a:xfrm>
            <a:off x="457200" y="1600200"/>
            <a:ext cx="7453440" cy="5224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290520">
              <a:lnSpc>
                <a:spcPct val="100000"/>
              </a:lnSpc>
              <a:spcBef>
                <a:spcPts val="748"/>
              </a:spcBef>
            </a:pPr>
            <a:r>
              <a:rPr lang="fr-FR" sz="2800" b="0" strike="noStrike" spc="-1" dirty="0">
                <a:solidFill>
                  <a:srgbClr val="FFFFFF"/>
                </a:solidFill>
                <a:latin typeface="Arial"/>
              </a:rPr>
              <a:t>→ être le fondement de la validité de l'ordre juridique tout entier (fonction de fondement)</a:t>
            </a:r>
          </a:p>
          <a:p>
            <a:pPr marL="342720" indent="-290520">
              <a:lnSpc>
                <a:spcPct val="100000"/>
              </a:lnSpc>
              <a:spcBef>
                <a:spcPts val="748"/>
              </a:spcBef>
            </a:pPr>
            <a:r>
              <a:rPr lang="fr-FR" sz="2800" b="0" strike="noStrike" spc="-1" dirty="0">
                <a:solidFill>
                  <a:srgbClr val="FFFFFF"/>
                </a:solidFill>
                <a:latin typeface="Arial"/>
              </a:rPr>
              <a:t>→ déterminer les modalités de désignation des gouvernants et leur attribuer des compétences (fonction d'imputation)</a:t>
            </a:r>
          </a:p>
          <a:p>
            <a:pPr marL="342720" indent="-290520">
              <a:lnSpc>
                <a:spcPct val="100000"/>
              </a:lnSpc>
              <a:spcBef>
                <a:spcPts val="748"/>
              </a:spcBef>
            </a:pPr>
            <a:r>
              <a:rPr lang="fr-FR" sz="2800" b="0" strike="noStrike" spc="-1" dirty="0">
                <a:solidFill>
                  <a:srgbClr val="FFFFFF"/>
                </a:solidFill>
                <a:latin typeface="Arial"/>
              </a:rPr>
              <a:t>→ énoncer des principes qui justifient d'autres règles déjà posées et de futures interprétations particulières du texte (fonction de justification)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TextShape 1"/>
          <p:cNvSpPr txBox="1"/>
          <p:nvPr/>
        </p:nvSpPr>
        <p:spPr>
          <a:xfrm>
            <a:off x="457200" y="93240"/>
            <a:ext cx="7453440" cy="150012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3200" b="0" strike="noStrike" spc="-1" dirty="0">
                <a:solidFill>
                  <a:srgbClr val="FFFFFF"/>
                </a:solidFill>
                <a:latin typeface="Franklin Gothic Book"/>
              </a:rPr>
              <a:t>La constitution comme méthode (juridique) pour l’exercice du pouvoir de l’Etat</a:t>
            </a:r>
          </a:p>
        </p:txBody>
      </p:sp>
      <p:sp>
        <p:nvSpPr>
          <p:cNvPr id="358" name="TextShape 2"/>
          <p:cNvSpPr txBox="1"/>
          <p:nvPr/>
        </p:nvSpPr>
        <p:spPr>
          <a:xfrm>
            <a:off x="457200" y="1599840"/>
            <a:ext cx="7453440" cy="4514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289080">
              <a:lnSpc>
                <a:spcPct val="100000"/>
              </a:lnSpc>
              <a:spcBef>
                <a:spcPts val="748"/>
              </a:spcBef>
            </a:pPr>
            <a:r>
              <a:rPr lang="fr-FR" sz="28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La constitution est le moyen juridique d'identifier et de mettre en œuvre </a:t>
            </a:r>
            <a:r>
              <a:rPr lang="fr-FR" sz="2800" b="0" u="sng" strike="noStrike" spc="-1" dirty="0">
                <a:solidFill>
                  <a:srgbClr val="FFFFFF"/>
                </a:solidFill>
                <a:uFillTx/>
                <a:latin typeface="Arial"/>
                <a:ea typeface="Arial"/>
              </a:rPr>
              <a:t>le pouvoir politique</a:t>
            </a:r>
            <a:r>
              <a:rPr lang="fr-FR" sz="28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.</a:t>
            </a:r>
            <a:endParaRPr lang="fr-FR" sz="2800" b="0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289080">
              <a:lnSpc>
                <a:spcPct val="100000"/>
              </a:lnSpc>
              <a:spcBef>
                <a:spcPts val="748"/>
              </a:spcBef>
            </a:pPr>
            <a:endParaRPr lang="fr-FR" sz="2800" b="0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289080">
              <a:lnSpc>
                <a:spcPct val="100000"/>
              </a:lnSpc>
              <a:spcBef>
                <a:spcPts val="748"/>
              </a:spcBef>
            </a:pPr>
            <a:r>
              <a:rPr lang="fr-FR" sz="28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Pratiquement, la méthode constitutionnelle ou constitutionnalisme consiste dans l'organisation d'</a:t>
            </a:r>
            <a:r>
              <a:rPr lang="fr-FR" sz="2800" b="0" u="sng" strike="noStrike" spc="-1" dirty="0">
                <a:solidFill>
                  <a:srgbClr val="FFFFFF"/>
                </a:solidFill>
                <a:uFillTx/>
                <a:latin typeface="Arial"/>
                <a:ea typeface="Arial"/>
              </a:rPr>
              <a:t>une hiérarchie des normes</a:t>
            </a:r>
            <a:r>
              <a:rPr lang="fr-FR" sz="28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 dominée par le texte constitutionnel entendu largement.</a:t>
            </a:r>
            <a:endParaRPr lang="fr-FR" sz="2800" b="0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TextShape 1"/>
          <p:cNvSpPr txBox="1"/>
          <p:nvPr/>
        </p:nvSpPr>
        <p:spPr>
          <a:xfrm>
            <a:off x="457200" y="96840"/>
            <a:ext cx="7416720" cy="149544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4400" b="0" strike="noStrike" spc="-1" dirty="0">
                <a:solidFill>
                  <a:srgbClr val="FFFFFF"/>
                </a:solidFill>
                <a:latin typeface="Franklin Gothic Book"/>
              </a:rPr>
              <a:t>Le contenu de la constitution</a:t>
            </a:r>
          </a:p>
        </p:txBody>
      </p:sp>
      <p:sp>
        <p:nvSpPr>
          <p:cNvPr id="362" name="TextShape 2"/>
          <p:cNvSpPr txBox="1"/>
          <p:nvPr/>
        </p:nvSpPr>
        <p:spPr>
          <a:xfrm>
            <a:off x="457200" y="2069397"/>
            <a:ext cx="7894800" cy="324400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325440">
              <a:lnSpc>
                <a:spcPct val="100000"/>
              </a:lnSpc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C’est ce qu’on appelle la constitution matérielle. C’est </a:t>
            </a:r>
            <a:r>
              <a:rPr lang="fr-FR" sz="3000" b="0" u="sng" strike="noStrike" spc="-1" dirty="0">
                <a:solidFill>
                  <a:srgbClr val="FFFFFF"/>
                </a:solidFill>
                <a:uFillTx/>
                <a:latin typeface="Arial"/>
                <a:ea typeface="Arial"/>
              </a:rPr>
              <a:t>un contenu particulier</a:t>
            </a:r>
            <a:r>
              <a:rPr lang="fr-FR" sz="30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 qui la signale comme constitution.</a:t>
            </a:r>
          </a:p>
          <a:p>
            <a:pPr marL="342720" indent="-325440">
              <a:lnSpc>
                <a:spcPct val="100000"/>
              </a:lnSpc>
              <a:spcBef>
                <a:spcPts val="748"/>
              </a:spcBef>
            </a:pPr>
            <a:r>
              <a:rPr lang="fr-FR" sz="3000" spc="-1" dirty="0">
                <a:solidFill>
                  <a:srgbClr val="FFFFFF"/>
                </a:solidFill>
                <a:latin typeface="Arial"/>
              </a:rPr>
              <a:t>Par exemple, si une norme a pour objet l’organisation des pouvoirs publics, on peut présumer qu’elle est constitutionnelle.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TextShape 1"/>
          <p:cNvSpPr txBox="1"/>
          <p:nvPr/>
        </p:nvSpPr>
        <p:spPr>
          <a:xfrm>
            <a:off x="456840" y="96120"/>
            <a:ext cx="7397640" cy="149580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4600" b="0" strike="noStrike" spc="-1">
                <a:solidFill>
                  <a:srgbClr val="FFFFFF"/>
                </a:solidFill>
                <a:latin typeface="Franklin Gothic Book"/>
              </a:rPr>
              <a:t>Les sources de la constitution matérielle</a:t>
            </a:r>
          </a:p>
        </p:txBody>
      </p:sp>
      <p:sp>
        <p:nvSpPr>
          <p:cNvPr id="364" name="TextShape 2"/>
          <p:cNvSpPr txBox="1"/>
          <p:nvPr/>
        </p:nvSpPr>
        <p:spPr>
          <a:xfrm>
            <a:off x="456840" y="1600200"/>
            <a:ext cx="7397640" cy="44560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342720">
              <a:spcBef>
                <a:spcPts val="748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La constitution formelle</a:t>
            </a:r>
          </a:p>
          <a:p>
            <a:pPr marL="342720" indent="-342720">
              <a:spcBef>
                <a:spcPts val="748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Les lois organiques</a:t>
            </a:r>
          </a:p>
          <a:p>
            <a:pPr marL="342720" indent="-342720">
              <a:spcBef>
                <a:spcPts val="748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Les règlements des assemblées</a:t>
            </a:r>
          </a:p>
          <a:p>
            <a:pPr marL="342720" indent="-342720">
              <a:spcBef>
                <a:spcPts val="748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</a:rPr>
              <a:t>Des lois ordinaires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B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TextShape 1"/>
          <p:cNvSpPr txBox="1"/>
          <p:nvPr/>
        </p:nvSpPr>
        <p:spPr>
          <a:xfrm>
            <a:off x="457200" y="93240"/>
            <a:ext cx="7453440" cy="1500120"/>
          </a:xfrm>
          <a:prstGeom prst="rect">
            <a:avLst/>
          </a:prstGeom>
          <a:noFill/>
          <a:ln>
            <a:noFill/>
          </a:ln>
        </p:spPr>
        <p:txBody>
          <a:bodyPr lIns="45720" tIns="46800" rIns="45720" bIns="46800" anchor="ctr"/>
          <a:lstStyle/>
          <a:p>
            <a:r>
              <a:rPr lang="fr-FR" sz="4600" b="0" strike="noStrike" spc="-1">
                <a:solidFill>
                  <a:srgbClr val="FFFFFF"/>
                </a:solidFill>
                <a:latin typeface="Franklin Gothic Book"/>
              </a:rPr>
              <a:t>La constitution formelle</a:t>
            </a:r>
          </a:p>
        </p:txBody>
      </p:sp>
      <p:sp>
        <p:nvSpPr>
          <p:cNvPr id="366" name="TextShape 2"/>
          <p:cNvSpPr txBox="1"/>
          <p:nvPr/>
        </p:nvSpPr>
        <p:spPr>
          <a:xfrm>
            <a:off x="457200" y="1599840"/>
            <a:ext cx="7453440" cy="4514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42720" indent="-289080">
              <a:lnSpc>
                <a:spcPct val="100000"/>
              </a:lnSpc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C'est l'ensemble des règles, quel que soit leur objet qui sont énoncées dans la forme constitutionnelle.</a:t>
            </a:r>
            <a:endParaRPr lang="fr-FR" sz="3000" b="0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289080">
              <a:lnSpc>
                <a:spcPct val="100000"/>
              </a:lnSpc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→ contenues dans un document spécial portant le nom « constitution »</a:t>
            </a:r>
            <a:endParaRPr lang="fr-FR" sz="3000" b="0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289080">
              <a:lnSpc>
                <a:spcPct val="100000"/>
              </a:lnSpc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→ valeur supérieure à celle de toutes les normes positives de l'ordre juridique</a:t>
            </a:r>
            <a:endParaRPr lang="fr-FR" sz="3000" b="0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289080">
              <a:lnSpc>
                <a:spcPct val="100000"/>
              </a:lnSpc>
              <a:spcBef>
                <a:spcPts val="748"/>
              </a:spcBef>
            </a:pPr>
            <a:r>
              <a:rPr lang="fr-FR" sz="30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→ ne peuvent être modifiées que par une procédure spéciale (rigidité de la constitution)</a:t>
            </a:r>
            <a:endParaRPr lang="fr-FR" sz="3000" b="0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5214</TotalTime>
  <Words>1496</Words>
  <Application>Microsoft Macintosh PowerPoint</Application>
  <PresentationFormat>Affichage à l'écran (4:3)</PresentationFormat>
  <Paragraphs>134</Paragraphs>
  <Slides>31</Slides>
  <Notes>28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31</vt:i4>
      </vt:variant>
    </vt:vector>
  </HeadingPairs>
  <TitlesOfParts>
    <vt:vector size="39" baseType="lpstr">
      <vt:lpstr>Arial</vt:lpstr>
      <vt:lpstr>DejaVu Sans</vt:lpstr>
      <vt:lpstr>Franklin Gothic Book</vt:lpstr>
      <vt:lpstr>Times New Roman</vt:lpstr>
      <vt:lpstr>Wingdings</vt:lpstr>
      <vt:lpstr>Office Theme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Droit constitutionnel</dc:title>
  <dc:subject/>
  <dc:creator>Charlotte Girard</dc:creator>
  <dc:description/>
  <cp:lastModifiedBy>Valérie marchand</cp:lastModifiedBy>
  <cp:revision>119</cp:revision>
  <dcterms:created xsi:type="dcterms:W3CDTF">2010-09-28T12:53:06Z</dcterms:created>
  <dcterms:modified xsi:type="dcterms:W3CDTF">2022-10-09T03:47:01Z</dcterms:modified>
  <dc:language>fr-FR</dc:language>
</cp:coreProperties>
</file>