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76" r:id="rId3"/>
    <p:sldId id="277" r:id="rId4"/>
    <p:sldId id="278" r:id="rId5"/>
    <p:sldId id="279" r:id="rId6"/>
    <p:sldId id="280" r:id="rId7"/>
    <p:sldId id="281" r:id="rId8"/>
    <p:sldId id="256" r:id="rId9"/>
    <p:sldId id="264" r:id="rId10"/>
    <p:sldId id="282" r:id="rId11"/>
    <p:sldId id="265" r:id="rId12"/>
    <p:sldId id="272" r:id="rId14"/>
    <p:sldId id="257" r:id="rId15"/>
    <p:sldId id="266" r:id="rId16"/>
    <p:sldId id="258" r:id="rId17"/>
    <p:sldId id="273" r:id="rId18"/>
    <p:sldId id="260" r:id="rId19"/>
    <p:sldId id="274" r:id="rId20"/>
    <p:sldId id="275" r:id="rId21"/>
    <p:sldId id="283" r:id="rId22"/>
    <p:sldId id="269" r:id="rId23"/>
    <p:sldId id="284" r:id="rId24"/>
    <p:sldId id="285" r:id="rId25"/>
    <p:sldId id="286" r:id="rId26"/>
    <p:sldId id="270" r:id="rId27"/>
    <p:sldId id="287" r:id="rId28"/>
    <p:sldId id="288" r:id="rId29"/>
    <p:sldId id="263"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715"/>
  </p:normalViewPr>
  <p:slideViewPr>
    <p:cSldViewPr snapToGrid="0" snapToObjects="1">
      <p:cViewPr varScale="1">
        <p:scale>
          <a:sx n="122" d="100"/>
          <a:sy n="122" d="100"/>
        </p:scale>
        <p:origin x="7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B885E5-EC0C-F146-9394-E2645530ECAE}" type="datetimeFigureOut">
              <a:rPr lang="fr-FR" smtClean="0"/>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DE14B8-ADD3-EB42-A506-0FCBD860961D}" type="slidenum">
              <a:rPr lang="fr-FR" smtClean="0"/>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AJOUTER LE LIEN VERS UNE VIDEO DE PRESENTATION</a:t>
            </a:r>
            <a:endParaRPr lang="fr-FR" dirty="0"/>
          </a:p>
        </p:txBody>
      </p:sp>
      <p:sp>
        <p:nvSpPr>
          <p:cNvPr id="4" name="Espace réservé du numéro de diapositive 3"/>
          <p:cNvSpPr>
            <a:spLocks noGrp="1"/>
          </p:cNvSpPr>
          <p:nvPr>
            <p:ph type="sldNum" sz="quarter" idx="5"/>
          </p:nvPr>
        </p:nvSpPr>
        <p:spPr/>
        <p:txBody>
          <a:bodyPr/>
          <a:lstStyle/>
          <a:p>
            <a:fld id="{E2DE14B8-ADD3-EB42-A506-0FCBD860961D}" type="slidenum">
              <a:rPr lang="fr-FR" smtClean="0"/>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FR"/>
          </a:p>
        </p:txBody>
      </p:sp>
      <p:sp>
        <p:nvSpPr>
          <p:cNvPr id="3" name="Sous-titr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a:p>
        </p:txBody>
      </p:sp>
      <p:sp>
        <p:nvSpPr>
          <p:cNvPr id="4" name="Espace réservé de la date 3"/>
          <p:cNvSpPr>
            <a:spLocks noGrp="1"/>
          </p:cNvSpPr>
          <p:nvPr>
            <p:ph type="dt" sz="half" idx="10"/>
          </p:nvPr>
        </p:nvSpPr>
        <p:spPr/>
        <p:txBody>
          <a:bodyPr/>
          <a:lstStyle/>
          <a:p>
            <a:fld id="{DD079483-9221-6B4E-86BB-86A429AEB43F}"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texte vertical 2"/>
          <p:cNvSpPr>
            <a:spLocks noGrp="1"/>
          </p:cNvSpPr>
          <p:nvPr>
            <p:ph type="body" orient="vert" idx="1" hasCustomPrompt="1"/>
          </p:nvPr>
        </p:nvSpPr>
        <p:spPr/>
        <p:txBody>
          <a:bodyPr vert="eaVert"/>
          <a:lstStyle/>
          <a:p>
            <a:r>
              <a:rPr lang="fr-FR"/>
              <a:t>Modifier les styles du texte du masque
Deuxième niveau
Troisième niveau
Quatrième niveau
Cinquième niveau</a:t>
            </a:r>
            <a:endParaRPr lang="fr-FR"/>
          </a:p>
        </p:txBody>
      </p:sp>
      <p:sp>
        <p:nvSpPr>
          <p:cNvPr id="4" name="Espace réservé de la date 3"/>
          <p:cNvSpPr>
            <a:spLocks noGrp="1"/>
          </p:cNvSpPr>
          <p:nvPr>
            <p:ph type="dt" sz="half" idx="10"/>
          </p:nvPr>
        </p:nvSpPr>
        <p:spPr/>
        <p:txBody>
          <a:bodyPr/>
          <a:lstStyle/>
          <a:p>
            <a:fld id="{DD079483-9221-6B4E-86BB-86A429AEB43F}"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FR"/>
          </a:p>
        </p:txBody>
      </p:sp>
      <p:sp>
        <p:nvSpPr>
          <p:cNvPr id="3" name="Espace réservé du texte vertical 2"/>
          <p:cNvSpPr>
            <a:spLocks noGrp="1"/>
          </p:cNvSpPr>
          <p:nvPr>
            <p:ph type="body" orient="vert" idx="1" hasCustomPrompt="1"/>
          </p:nvPr>
        </p:nvSpPr>
        <p:spPr>
          <a:xfrm>
            <a:off x="838200" y="365125"/>
            <a:ext cx="7734300" cy="5811838"/>
          </a:xfrm>
        </p:spPr>
        <p:txBody>
          <a:bodyPr vert="eaVert"/>
          <a:lstStyle/>
          <a:p>
            <a:r>
              <a:rPr lang="fr-FR"/>
              <a:t>Modifier les styles du texte du masque
Deuxième niveau
Troisième niveau
Quatrième niveau
Cinquième niveau</a:t>
            </a:r>
            <a:endParaRPr lang="fr-FR"/>
          </a:p>
        </p:txBody>
      </p:sp>
      <p:sp>
        <p:nvSpPr>
          <p:cNvPr id="4" name="Espace réservé de la date 3"/>
          <p:cNvSpPr>
            <a:spLocks noGrp="1"/>
          </p:cNvSpPr>
          <p:nvPr>
            <p:ph type="dt" sz="half" idx="10"/>
          </p:nvPr>
        </p:nvSpPr>
        <p:spPr/>
        <p:txBody>
          <a:bodyPr/>
          <a:lstStyle/>
          <a:p>
            <a:fld id="{DD079483-9221-6B4E-86BB-86A429AEB43F}"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idx="1" hasCustomPrompt="1"/>
          </p:nvPr>
        </p:nvSpPr>
        <p:spPr/>
        <p:txBody>
          <a:bodyPr/>
          <a:lstStyle/>
          <a:p>
            <a:r>
              <a:rPr lang="fr-FR"/>
              <a:t>Modifier les styles du texte du masque
Deuxième niveau
Troisième niveau
Quatrième niveau
Cinquième niveau</a:t>
            </a:r>
            <a:endParaRPr lang="fr-FR"/>
          </a:p>
        </p:txBody>
      </p:sp>
      <p:sp>
        <p:nvSpPr>
          <p:cNvPr id="4" name="Espace réservé de la date 3"/>
          <p:cNvSpPr>
            <a:spLocks noGrp="1"/>
          </p:cNvSpPr>
          <p:nvPr>
            <p:ph type="dt" sz="half" idx="10"/>
          </p:nvPr>
        </p:nvSpPr>
        <p:spPr/>
        <p:txBody>
          <a:bodyPr/>
          <a:lstStyle/>
          <a:p>
            <a:fld id="{DD079483-9221-6B4E-86BB-86A429AEB43F}"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FR"/>
          </a:p>
        </p:txBody>
      </p:sp>
      <p:sp>
        <p:nvSpPr>
          <p:cNvPr id="3" name="Espace réservé du texte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endParaRPr lang="fr-FR"/>
          </a:p>
        </p:txBody>
      </p:sp>
      <p:sp>
        <p:nvSpPr>
          <p:cNvPr id="4" name="Espace réservé de la date 3"/>
          <p:cNvSpPr>
            <a:spLocks noGrp="1"/>
          </p:cNvSpPr>
          <p:nvPr>
            <p:ph type="dt" sz="half" idx="10"/>
          </p:nvPr>
        </p:nvSpPr>
        <p:spPr/>
        <p:txBody>
          <a:bodyPr/>
          <a:lstStyle/>
          <a:p>
            <a:fld id="{DD079483-9221-6B4E-86BB-86A429AEB43F}" type="datetimeFigureOut">
              <a:rPr lang="fr-FR" smtClean="0"/>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u contenu 2"/>
          <p:cNvSpPr>
            <a:spLocks noGrp="1"/>
          </p:cNvSpPr>
          <p:nvPr>
            <p:ph sz="half" idx="1" hasCustomPrompt="1"/>
          </p:nvPr>
        </p:nvSpPr>
        <p:spPr>
          <a:xfrm>
            <a:off x="838200" y="1825625"/>
            <a:ext cx="5181600" cy="4351338"/>
          </a:xfrm>
        </p:spPr>
        <p:txBody>
          <a:bodyPr/>
          <a:lstStyle/>
          <a:p>
            <a:r>
              <a:rPr lang="fr-FR"/>
              <a:t>Modifier les styles du texte du masque
Deuxième niveau
Troisième niveau
Quatrième niveau
Cinquième niveau</a:t>
            </a:r>
            <a:endParaRPr lang="fr-FR"/>
          </a:p>
        </p:txBody>
      </p:sp>
      <p:sp>
        <p:nvSpPr>
          <p:cNvPr id="4" name="Espace réservé du contenu 3"/>
          <p:cNvSpPr>
            <a:spLocks noGrp="1"/>
          </p:cNvSpPr>
          <p:nvPr>
            <p:ph sz="half" idx="2" hasCustomPrompt="1"/>
          </p:nvPr>
        </p:nvSpPr>
        <p:spPr>
          <a:xfrm>
            <a:off x="6172200" y="1825625"/>
            <a:ext cx="5181600" cy="4351338"/>
          </a:xfrm>
        </p:spPr>
        <p:txBody>
          <a:bodyPr/>
          <a:lstStyle/>
          <a:p>
            <a:r>
              <a:rPr lang="fr-FR"/>
              <a:t>Modifier les styles du texte du masque
Deuxième niveau
Troisième niveau
Quatrième niveau
Cinquième niveau</a:t>
            </a:r>
            <a:endParaRPr lang="fr-FR"/>
          </a:p>
        </p:txBody>
      </p:sp>
      <p:sp>
        <p:nvSpPr>
          <p:cNvPr id="5" name="Espace réservé de la date 4"/>
          <p:cNvSpPr>
            <a:spLocks noGrp="1"/>
          </p:cNvSpPr>
          <p:nvPr>
            <p:ph type="dt" sz="half" idx="10"/>
          </p:nvPr>
        </p:nvSpPr>
        <p:spPr/>
        <p:txBody>
          <a:bodyPr/>
          <a:lstStyle/>
          <a:p>
            <a:fld id="{DD079483-9221-6B4E-86BB-86A429AEB43F}"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FR"/>
          </a:p>
        </p:txBody>
      </p:sp>
      <p:sp>
        <p:nvSpPr>
          <p:cNvPr id="3" name="Espace réservé du texte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endParaRPr lang="fr-FR"/>
          </a:p>
        </p:txBody>
      </p:sp>
      <p:sp>
        <p:nvSpPr>
          <p:cNvPr id="4" name="Espace réservé du contenu 3"/>
          <p:cNvSpPr>
            <a:spLocks noGrp="1"/>
          </p:cNvSpPr>
          <p:nvPr>
            <p:ph sz="half" idx="2" hasCustomPrompt="1"/>
          </p:nvPr>
        </p:nvSpPr>
        <p:spPr>
          <a:xfrm>
            <a:off x="839788" y="2505075"/>
            <a:ext cx="5157787" cy="3684588"/>
          </a:xfrm>
        </p:spPr>
        <p:txBody>
          <a:bodyPr/>
          <a:lstStyle/>
          <a:p>
            <a:r>
              <a:rPr lang="fr-FR"/>
              <a:t>Modifier les styles du texte du masque
Deuxième niveau
Troisième niveau
Quatrième niveau
Cinquième niveau</a:t>
            </a:r>
            <a:endParaRPr lang="fr-FR"/>
          </a:p>
        </p:txBody>
      </p:sp>
      <p:sp>
        <p:nvSpPr>
          <p:cNvPr id="5" name="Espace réservé du texte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endParaRPr lang="fr-FR"/>
          </a:p>
        </p:txBody>
      </p:sp>
      <p:sp>
        <p:nvSpPr>
          <p:cNvPr id="6" name="Espace réservé du contenu 5"/>
          <p:cNvSpPr>
            <a:spLocks noGrp="1"/>
          </p:cNvSpPr>
          <p:nvPr>
            <p:ph sz="quarter" idx="4" hasCustomPrompt="1"/>
          </p:nvPr>
        </p:nvSpPr>
        <p:spPr>
          <a:xfrm>
            <a:off x="6172200" y="2505075"/>
            <a:ext cx="5183188" cy="3684588"/>
          </a:xfrm>
        </p:spPr>
        <p:txBody>
          <a:bodyPr/>
          <a:lstStyle/>
          <a:p>
            <a:r>
              <a:rPr lang="fr-FR"/>
              <a:t>Modifier les styles du texte du masque
Deuxième niveau
Troisième niveau
Quatrième niveau
Cinquième niveau</a:t>
            </a:r>
            <a:endParaRPr lang="fr-FR"/>
          </a:p>
        </p:txBody>
      </p:sp>
      <p:sp>
        <p:nvSpPr>
          <p:cNvPr id="7" name="Espace réservé de la date 6"/>
          <p:cNvSpPr>
            <a:spLocks noGrp="1"/>
          </p:cNvSpPr>
          <p:nvPr>
            <p:ph type="dt" sz="half" idx="10"/>
          </p:nvPr>
        </p:nvSpPr>
        <p:spPr/>
        <p:txBody>
          <a:bodyPr/>
          <a:lstStyle/>
          <a:p>
            <a:fld id="{DD079483-9221-6B4E-86BB-86A429AEB43F}" type="datetimeFigureOut">
              <a:rPr lang="fr-FR" smtClean="0"/>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FR"/>
          </a:p>
        </p:txBody>
      </p:sp>
      <p:sp>
        <p:nvSpPr>
          <p:cNvPr id="3" name="Espace réservé de la date 2"/>
          <p:cNvSpPr>
            <a:spLocks noGrp="1"/>
          </p:cNvSpPr>
          <p:nvPr>
            <p:ph type="dt" sz="half" idx="10"/>
          </p:nvPr>
        </p:nvSpPr>
        <p:spPr/>
        <p:txBody>
          <a:bodyPr/>
          <a:lstStyle/>
          <a:p>
            <a:fld id="{DD079483-9221-6B4E-86BB-86A429AEB43F}" type="datetimeFigureOut">
              <a:rPr lang="fr-FR" smtClean="0"/>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079483-9221-6B4E-86BB-86A429AEB43F}" type="datetimeFigureOut">
              <a:rPr lang="fr-FR" smtClean="0"/>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du conten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endParaRPr lang="fr-F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endParaRPr lang="fr-FR"/>
          </a:p>
        </p:txBody>
      </p:sp>
      <p:sp>
        <p:nvSpPr>
          <p:cNvPr id="5" name="Espace réservé de la date 4"/>
          <p:cNvSpPr>
            <a:spLocks noGrp="1"/>
          </p:cNvSpPr>
          <p:nvPr>
            <p:ph type="dt" sz="half" idx="10"/>
          </p:nvPr>
        </p:nvSpPr>
        <p:spPr/>
        <p:txBody>
          <a:bodyPr/>
          <a:lstStyle/>
          <a:p>
            <a:fld id="{DD079483-9221-6B4E-86BB-86A429AEB43F}"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endParaRPr lang="fr-FR"/>
          </a:p>
        </p:txBody>
      </p:sp>
      <p:sp>
        <p:nvSpPr>
          <p:cNvPr id="5" name="Espace réservé de la date 4"/>
          <p:cNvSpPr>
            <a:spLocks noGrp="1"/>
          </p:cNvSpPr>
          <p:nvPr>
            <p:ph type="dt" sz="half" idx="10"/>
          </p:nvPr>
        </p:nvSpPr>
        <p:spPr/>
        <p:txBody>
          <a:bodyPr/>
          <a:lstStyle/>
          <a:p>
            <a:fld id="{DD079483-9221-6B4E-86BB-86A429AEB43F}" type="datetimeFigureOut">
              <a:rPr lang="fr-FR" smtClean="0"/>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243F35-3C0C-5948-904E-1559E5CC67CE}" type="slidenum">
              <a:rPr lang="fr-FR" smtClean="0"/>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79483-9221-6B4E-86BB-86A429AEB43F}" type="datetimeFigureOut">
              <a:rPr lang="fr-FR" smtClean="0"/>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43F35-3C0C-5948-904E-1559E5CC67CE}" type="slidenum">
              <a:rPr lang="fr-FR" smtClean="0"/>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hyperlink" Target="https://www.youtube.com/watch?v=Tg0jEAcc1Bc" TargetMode="Externa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8.png"/><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9.jpeg"/><Relationship Id="rId1" Type="http://schemas.openxmlformats.org/officeDocument/2006/relationships/hyperlink" Target="https://www.marie-dose-avocat.com/femen-qpc-discrimination-hommesfemmes-le-1920-france-3-ile-de-france-24032016/"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conseil-constitutionnel.fr/decisions/la-qp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vie-publique.fr/fiches/38293-role-de-la-cour-europeenne-des-droits-de-lhomme-cedh" TargetMode="Externa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s://www.echr.coe.int/Documents/Convention_FRA.pdf" TargetMode="External"/><Relationship Id="rId2" Type="http://schemas.openxmlformats.org/officeDocument/2006/relationships/hyperlink" Target="https://www.conseil-constitutionnel.fr/le-bloc-de-constitutionnalite/declaration-des-droits-de-l-homme-et-du-citoyen-de-1789" TargetMode="External"/><Relationship Id="rId1" Type="http://schemas.openxmlformats.org/officeDocument/2006/relationships/hyperlink" Target="https://www.village-justice.com/articles/delit-exhibition-sexuelle,36146.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juripredis.com/fr/la-jurisprudence-dossier/comment-definir-la-jurisprudence/quelle-est-la-jurisprudence-de-la-cour-de-cassation/qu-est-ce-qu-un-arret-de-rejet"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legifrance.gouv.fr/juri/id/JURITEXT000038069786/" TargetMode="Externa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vie-publique.fr/infographie/270292-infographie-la-cour-europeenne-des-droits-de-lhomme-cedh" TargetMode="Externa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www.vie-publique.fr/en-bref/19910-reforme-de-la-constitution-et-egalite-femmes-hommes-les-propositions" TargetMode="External"/><Relationship Id="rId1" Type="http://schemas.openxmlformats.org/officeDocument/2006/relationships/hyperlink" Target="https://www.conseil-constitutionnel.fr/la-constitution/comment-la-constitution-garantit-elle-l-egalite-homme-femm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libertescheries.blogspot.com/2020/03/comment-rhabiller-une-femen.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esprit.presse.fr/article/mireille-delmas-marty-et-alain-supiot/l-internationalisation-du-droit-degradation-ou-recomposition-dialogue-37239#:~:text=Mireille%20Delmas%2DMarty%20%E2%80%93%20%C2%AB%20Internationalisation,fragment%C3%A9s)%20et%20les%20droits%20internes" TargetMode="Externa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5.jpe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youtube.com/watch?v=Tg0jEAcc1B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1"/>
          <a:stretch>
            <a:fillRect/>
          </a:stretch>
        </p:blipFill>
        <p:spPr>
          <a:xfrm>
            <a:off x="977900" y="23137"/>
            <a:ext cx="10274300" cy="6837080"/>
          </a:xfrm>
          <a:prstGeom prst="rect">
            <a:avLst/>
          </a:prstGeom>
        </p:spPr>
      </p:pic>
      <p:sp>
        <p:nvSpPr>
          <p:cNvPr id="2" name="Titre 1"/>
          <p:cNvSpPr>
            <a:spLocks noGrp="1"/>
          </p:cNvSpPr>
          <p:nvPr>
            <p:ph type="ctrTitle"/>
          </p:nvPr>
        </p:nvSpPr>
        <p:spPr>
          <a:xfrm>
            <a:off x="1524000" y="1122363"/>
            <a:ext cx="9144000" cy="1874837"/>
          </a:xfrm>
        </p:spPr>
        <p:txBody>
          <a:bodyPr/>
          <a:lstStyle/>
          <a:p>
            <a:r>
              <a:rPr lang="fr-FR" b="1" dirty="0"/>
              <a:t>INTERNATIONALISATION DU DROIT</a:t>
            </a:r>
            <a:endParaRPr lang="fr-FR" b="1" dirty="0"/>
          </a:p>
        </p:txBody>
      </p:sp>
      <p:sp>
        <p:nvSpPr>
          <p:cNvPr id="4" name="Sous-titre 3"/>
          <p:cNvSpPr>
            <a:spLocks noGrp="1"/>
          </p:cNvSpPr>
          <p:nvPr>
            <p:ph type="subTitle" idx="1"/>
          </p:nvPr>
        </p:nvSpPr>
        <p:spPr>
          <a:xfrm>
            <a:off x="5918200" y="4300538"/>
            <a:ext cx="5334000" cy="1007151"/>
          </a:xfrm>
        </p:spPr>
        <p:txBody>
          <a:bodyPr/>
          <a:lstStyle/>
          <a:p>
            <a:r>
              <a:rPr lang="fr-FR" dirty="0"/>
              <a:t>FORMATION DGEMC </a:t>
            </a:r>
            <a:endParaRPr lang="fr-FR" dirty="0"/>
          </a:p>
          <a:p>
            <a:r>
              <a:rPr lang="fr-FR" dirty="0"/>
              <a:t>Lycée Marie Curie - Sceaux</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Synthèse rapide :</a:t>
            </a:r>
            <a:br>
              <a:rPr lang="fr-FR" dirty="0"/>
            </a:br>
            <a:r>
              <a:rPr lang="fr-FR" sz="1200" dirty="0"/>
              <a:t>(synthèse après visionnage de la vidéo : TRACKS ARTE  </a:t>
            </a:r>
            <a:r>
              <a:rPr lang="fr-FR" sz="1200" dirty="0">
                <a:hlinkClick r:id="rId1"/>
              </a:rPr>
              <a:t>https://www.youtube.com/watch?v=Tg0jEAcc1Bc</a:t>
            </a:r>
            <a:r>
              <a:rPr lang="fr-FR" sz="1200" dirty="0"/>
              <a:t> )</a:t>
            </a:r>
            <a:br>
              <a:rPr lang="fr-FR" sz="900" dirty="0"/>
            </a:br>
            <a:endParaRPr lang="fr-FR" sz="900" dirty="0"/>
          </a:p>
        </p:txBody>
      </p:sp>
      <p:sp>
        <p:nvSpPr>
          <p:cNvPr id="3" name="Espace réservé du contenu 2"/>
          <p:cNvSpPr>
            <a:spLocks noGrp="1"/>
          </p:cNvSpPr>
          <p:nvPr>
            <p:ph idx="1"/>
          </p:nvPr>
        </p:nvSpPr>
        <p:spPr>
          <a:xfrm>
            <a:off x="856593" y="1857156"/>
            <a:ext cx="10515600" cy="4351338"/>
          </a:xfrm>
        </p:spPr>
        <p:txBody>
          <a:bodyPr/>
          <a:lstStyle/>
          <a:p>
            <a:pPr algn="just"/>
            <a:r>
              <a:rPr lang="fr-FR" dirty="0"/>
              <a:t>Mouvement féministe né en Ukraine en 2008 (</a:t>
            </a:r>
            <a:r>
              <a:rPr lang="fr-FR" b="1" dirty="0"/>
              <a:t>Anna </a:t>
            </a:r>
            <a:r>
              <a:rPr lang="fr-FR" b="1" dirty="0" err="1"/>
              <a:t>Hutsol</a:t>
            </a:r>
            <a:r>
              <a:rPr lang="fr-FR" dirty="0"/>
              <a:t>)</a:t>
            </a:r>
            <a:endParaRPr lang="fr-FR" dirty="0"/>
          </a:p>
          <a:p>
            <a:pPr algn="just"/>
            <a:r>
              <a:rPr lang="fr-FR" dirty="0"/>
              <a:t>Lutter contre l’exploitation sexuelle des femmes « L’Ukraine n’est pas un bordel »</a:t>
            </a:r>
            <a:endParaRPr lang="fr-FR" dirty="0"/>
          </a:p>
          <a:p>
            <a:pPr algn="just"/>
            <a:r>
              <a:rPr lang="fr-FR" dirty="0" err="1"/>
              <a:t>Femen</a:t>
            </a:r>
            <a:r>
              <a:rPr lang="fr-FR" dirty="0"/>
              <a:t> = cuisse en latin</a:t>
            </a:r>
            <a:endParaRPr lang="fr-FR" dirty="0"/>
          </a:p>
          <a:p>
            <a:pPr algn="just"/>
            <a:r>
              <a:rPr lang="fr-FR" b="1" dirty="0" err="1"/>
              <a:t>Inna</a:t>
            </a:r>
            <a:r>
              <a:rPr lang="fr-FR" b="1" dirty="0"/>
              <a:t> </a:t>
            </a:r>
            <a:r>
              <a:rPr lang="fr-FR" b="1" dirty="0" err="1"/>
              <a:t>Schevchenko</a:t>
            </a:r>
            <a:r>
              <a:rPr lang="fr-FR" b="1" dirty="0"/>
              <a:t> </a:t>
            </a:r>
            <a:r>
              <a:rPr lang="fr-FR" dirty="0"/>
              <a:t>(fuit l’Ukraine en 2012. réfugiée en France)</a:t>
            </a:r>
            <a:endParaRPr lang="fr-FR" dirty="0"/>
          </a:p>
          <a:p>
            <a:pPr algn="just"/>
            <a:r>
              <a:rPr lang="fr-FR" dirty="0"/>
              <a:t>Entraînement physique pour les manifestations</a:t>
            </a:r>
            <a:endParaRPr lang="fr-FR" dirty="0"/>
          </a:p>
          <a:p>
            <a:pPr algn="just"/>
            <a:r>
              <a:rPr lang="fr-FR" dirty="0"/>
              <a:t>Lutte contre le patriarcat et toutes les institutions ou mouvements identifiés comme y participant : religions, FN, Marine Le Pen, V. Poutine…</a:t>
            </a:r>
            <a:endParaRPr lang="fr-FR" dirty="0"/>
          </a:p>
          <a:p>
            <a:endParaRPr lang="fr-FR"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POURQUOI la poitrine dénudée des FEMEN ?</a:t>
            </a:r>
            <a:endParaRPr lang="fr-FR" dirty="0"/>
          </a:p>
        </p:txBody>
      </p:sp>
      <p:sp>
        <p:nvSpPr>
          <p:cNvPr id="3" name="Espace réservé du contenu 2"/>
          <p:cNvSpPr>
            <a:spLocks noGrp="1"/>
          </p:cNvSpPr>
          <p:nvPr>
            <p:ph sz="half" idx="1"/>
          </p:nvPr>
        </p:nvSpPr>
        <p:spPr>
          <a:xfrm>
            <a:off x="511302" y="1825625"/>
            <a:ext cx="5181600" cy="4351338"/>
          </a:xfrm>
        </p:spPr>
        <p:txBody>
          <a:bodyPr>
            <a:normAutofit fontScale="85000" lnSpcReduction="20000"/>
          </a:bodyPr>
          <a:lstStyle/>
          <a:p>
            <a:pPr algn="just"/>
            <a:r>
              <a:rPr lang="fr-FR" dirty="0"/>
              <a:t>Corps dénudé attire les photographes, permet de diffuser les messages qui resteraient isolés sans cela =&gt; publicité.</a:t>
            </a:r>
            <a:endParaRPr lang="fr-FR" dirty="0"/>
          </a:p>
          <a:p>
            <a:pPr marL="0" indent="0" algn="just">
              <a:buNone/>
            </a:pPr>
            <a:r>
              <a:rPr lang="fr-FR" dirty="0"/>
              <a:t>=&gt; argument pragmatique, valable mais insuffisant.</a:t>
            </a:r>
            <a:endParaRPr lang="fr-FR" dirty="0"/>
          </a:p>
          <a:p>
            <a:pPr algn="just"/>
            <a:r>
              <a:rPr lang="fr-FR" dirty="0"/>
              <a:t>S’approprier son corps, le corps féminin appartient aux hommes dans le patriarcat (qui lui dit comment de tenir, se vêtir, plus ou moins se montrer, à qui, quand, et où). Les </a:t>
            </a:r>
            <a:r>
              <a:rPr lang="fr-FR" dirty="0" err="1"/>
              <a:t>Femen</a:t>
            </a:r>
            <a:r>
              <a:rPr lang="fr-FR" dirty="0"/>
              <a:t> revendiquent faire ce qu’elles veulent de leur corps et l’utiliser comme « arme » pacifique, support de messages politiques.</a:t>
            </a:r>
            <a:endParaRPr lang="fr-FR" dirty="0"/>
          </a:p>
        </p:txBody>
      </p:sp>
      <p:pic>
        <p:nvPicPr>
          <p:cNvPr id="9" name="Espace réservé du contenu 8"/>
          <p:cNvPicPr>
            <a:picLocks noGrp="1" noChangeAspect="1"/>
          </p:cNvPicPr>
          <p:nvPr>
            <p:ph sz="half" idx="2"/>
          </p:nvPr>
        </p:nvPicPr>
        <p:blipFill>
          <a:blip r:embed="rId1"/>
          <a:stretch>
            <a:fillRect/>
          </a:stretch>
        </p:blipFill>
        <p:spPr>
          <a:xfrm>
            <a:off x="5987008" y="1825625"/>
            <a:ext cx="5862092" cy="3898756"/>
          </a:xfrm>
        </p:spPr>
      </p:pic>
      <p:pic>
        <p:nvPicPr>
          <p:cNvPr id="5" name="Image 4"/>
          <p:cNvPicPr>
            <a:picLocks noChangeAspect="1"/>
          </p:cNvPicPr>
          <p:nvPr/>
        </p:nvPicPr>
        <p:blipFill>
          <a:blip r:embed="rId2"/>
          <a:stretch>
            <a:fillRect/>
          </a:stretch>
        </p:blipFill>
        <p:spPr>
          <a:xfrm>
            <a:off x="10130118" y="3924726"/>
            <a:ext cx="1718982" cy="25597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746499"/>
          </a:xfrm>
        </p:spPr>
        <p:txBody>
          <a:bodyPr/>
          <a:lstStyle/>
          <a:p>
            <a:r>
              <a:rPr lang="fr-FR" dirty="0"/>
              <a:t>B. Présentation de l’affaire</a:t>
            </a:r>
            <a:endParaRPr lang="fr-FR" dirty="0"/>
          </a:p>
        </p:txBody>
      </p:sp>
      <p:sp>
        <p:nvSpPr>
          <p:cNvPr id="4" name="Espace réservé du texte 3"/>
          <p:cNvSpPr>
            <a:spLocks noGrp="1"/>
          </p:cNvSpPr>
          <p:nvPr>
            <p:ph type="body" idx="1"/>
          </p:nvPr>
        </p:nvSpPr>
        <p:spPr>
          <a:xfrm>
            <a:off x="340660" y="1255059"/>
            <a:ext cx="5656915" cy="1250016"/>
          </a:xfrm>
        </p:spPr>
        <p:txBody>
          <a:bodyPr>
            <a:normAutofit fontScale="77500" lnSpcReduction="20000"/>
          </a:bodyPr>
          <a:lstStyle/>
          <a:p>
            <a:r>
              <a:rPr lang="fr-FR" dirty="0"/>
              <a:t>Vidéo de présentation (2’30min) : 19/20 France3 île de France 24 mars 2016.</a:t>
            </a:r>
            <a:endParaRPr lang="fr-FR" dirty="0"/>
          </a:p>
          <a:p>
            <a:r>
              <a:rPr lang="fr-FR" dirty="0">
                <a:hlinkClick r:id="rId1"/>
              </a:rPr>
              <a:t>https://www.marie-dose-avocat.com/femen-qpc-discrimination-hommesfemmes-le-1920-france-3-ile-de-france-24032016/</a:t>
            </a:r>
            <a:endParaRPr lang="fr-FR" dirty="0"/>
          </a:p>
        </p:txBody>
      </p:sp>
      <p:sp>
        <p:nvSpPr>
          <p:cNvPr id="3" name="Espace réservé du contenu 2"/>
          <p:cNvSpPr>
            <a:spLocks noGrp="1"/>
          </p:cNvSpPr>
          <p:nvPr>
            <p:ph sz="half" idx="2"/>
          </p:nvPr>
        </p:nvSpPr>
        <p:spPr>
          <a:xfrm>
            <a:off x="340660" y="2648510"/>
            <a:ext cx="5656916" cy="3824007"/>
          </a:xfrm>
        </p:spPr>
        <p:txBody>
          <a:bodyPr>
            <a:normAutofit fontScale="92500" lnSpcReduction="20000"/>
          </a:bodyPr>
          <a:lstStyle/>
          <a:p>
            <a:pPr marL="0" indent="0">
              <a:buNone/>
            </a:pPr>
            <a:r>
              <a:rPr lang="fr-FR" dirty="0"/>
              <a:t>Questions sur la vidéo :</a:t>
            </a:r>
            <a:endParaRPr lang="fr-FR" dirty="0"/>
          </a:p>
          <a:p>
            <a:r>
              <a:rPr lang="fr-FR" dirty="0"/>
              <a:t>1. Qui est accusé(e) ? Par qui ? De quoi ? </a:t>
            </a:r>
            <a:endParaRPr lang="fr-FR" dirty="0"/>
          </a:p>
          <a:p>
            <a:r>
              <a:rPr lang="fr-FR" dirty="0"/>
              <a:t>2. Décrivez précisément ce que vous avez retenu qu’elle a fait.</a:t>
            </a:r>
            <a:endParaRPr lang="fr-FR" dirty="0"/>
          </a:p>
          <a:p>
            <a:r>
              <a:rPr lang="fr-FR" dirty="0"/>
              <a:t>3. Sur quel motif est-elle condamnée ?</a:t>
            </a:r>
            <a:endParaRPr lang="fr-FR" dirty="0"/>
          </a:p>
          <a:p>
            <a:r>
              <a:rPr lang="fr-FR" dirty="0"/>
              <a:t>4. Que réclame-t-elle ? </a:t>
            </a:r>
            <a:endParaRPr lang="fr-FR" dirty="0"/>
          </a:p>
          <a:p>
            <a:r>
              <a:rPr lang="fr-FR" dirty="0"/>
              <a:t>5. Quel est l’argument de son avocate ? Quelle procédure juridique prévoit-elle ?</a:t>
            </a:r>
            <a:endParaRPr lang="fr-FR" dirty="0"/>
          </a:p>
        </p:txBody>
      </p:sp>
      <p:sp>
        <p:nvSpPr>
          <p:cNvPr id="5" name="Espace réservé du texte 4"/>
          <p:cNvSpPr>
            <a:spLocks noGrp="1"/>
          </p:cNvSpPr>
          <p:nvPr>
            <p:ph type="body" sz="quarter" idx="3"/>
          </p:nvPr>
        </p:nvSpPr>
        <p:spPr>
          <a:xfrm>
            <a:off x="6172200" y="1681163"/>
            <a:ext cx="5183188" cy="823912"/>
          </a:xfrm>
        </p:spPr>
        <p:txBody>
          <a:bodyPr>
            <a:normAutofit fontScale="77500" lnSpcReduction="20000"/>
          </a:bodyPr>
          <a:lstStyle/>
          <a:p>
            <a:endParaRPr lang="fr-FR" dirty="0"/>
          </a:p>
        </p:txBody>
      </p:sp>
      <p:pic>
        <p:nvPicPr>
          <p:cNvPr id="8" name="Espace réservé du contenu 7"/>
          <p:cNvPicPr>
            <a:picLocks noGrp="1" noChangeAspect="1"/>
          </p:cNvPicPr>
          <p:nvPr>
            <p:ph sz="quarter" idx="4"/>
          </p:nvPr>
        </p:nvPicPr>
        <p:blipFill>
          <a:blip r:embed="rId2"/>
          <a:stretch>
            <a:fillRect/>
          </a:stretch>
        </p:blipFill>
        <p:spPr>
          <a:xfrm>
            <a:off x="7028329" y="1196146"/>
            <a:ext cx="3693459" cy="5276371"/>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Réponses aux questions.</a:t>
            </a:r>
            <a:endParaRPr lang="fr-FR" dirty="0"/>
          </a:p>
        </p:txBody>
      </p:sp>
      <p:sp>
        <p:nvSpPr>
          <p:cNvPr id="3" name="Espace réservé du contenu 2"/>
          <p:cNvSpPr>
            <a:spLocks noGrp="1"/>
          </p:cNvSpPr>
          <p:nvPr>
            <p:ph idx="1"/>
          </p:nvPr>
        </p:nvSpPr>
        <p:spPr>
          <a:xfrm>
            <a:off x="838200" y="1825624"/>
            <a:ext cx="10515600" cy="4782439"/>
          </a:xfrm>
        </p:spPr>
        <p:txBody>
          <a:bodyPr>
            <a:normAutofit fontScale="62500" lnSpcReduction="20000"/>
          </a:bodyPr>
          <a:lstStyle/>
          <a:p>
            <a:r>
              <a:rPr lang="fr-FR" u="sng" dirty="0"/>
              <a:t>1. Qui est accusé(e) ? Par qui ? De quoi ? </a:t>
            </a:r>
            <a:endParaRPr lang="fr-FR" u="sng" dirty="0"/>
          </a:p>
          <a:p>
            <a:pPr marL="0" indent="0">
              <a:buNone/>
            </a:pPr>
            <a:r>
              <a:rPr lang="fr-FR" dirty="0"/>
              <a:t>Iana </a:t>
            </a:r>
            <a:r>
              <a:rPr lang="fr-FR" dirty="0" err="1"/>
              <a:t>Zhdanova</a:t>
            </a:r>
            <a:r>
              <a:rPr lang="fr-FR" dirty="0"/>
              <a:t>; par le Parquet ; exhibition sexuelle</a:t>
            </a:r>
            <a:endParaRPr lang="fr-FR" dirty="0"/>
          </a:p>
          <a:p>
            <a:r>
              <a:rPr lang="fr-FR" u="sng" dirty="0"/>
              <a:t>2. Décrivez précisément ce que vous avez retenu qu’elle a fait.</a:t>
            </a:r>
            <a:endParaRPr lang="fr-FR" u="sng" dirty="0"/>
          </a:p>
          <a:p>
            <a:pPr marL="0" indent="0">
              <a:buNone/>
            </a:pPr>
            <a:r>
              <a:rPr lang="fr-FR" dirty="0"/>
              <a:t>Au Musée Grévin, vandalise la statue de Poutine, seins nus, inscription « Kill </a:t>
            </a:r>
            <a:r>
              <a:rPr lang="fr-FR" dirty="0" err="1"/>
              <a:t>Putin</a:t>
            </a:r>
            <a:r>
              <a:rPr lang="fr-FR" dirty="0"/>
              <a:t> » en rouge sur sa poitrine.</a:t>
            </a:r>
            <a:endParaRPr lang="fr-FR" dirty="0"/>
          </a:p>
          <a:p>
            <a:r>
              <a:rPr lang="fr-FR" u="sng" dirty="0"/>
              <a:t>3. A quoi est-elle condamnée ? </a:t>
            </a:r>
            <a:endParaRPr lang="fr-FR" u="sng" dirty="0"/>
          </a:p>
          <a:p>
            <a:pPr marL="0" indent="0">
              <a:buNone/>
            </a:pPr>
            <a:r>
              <a:rPr lang="fr-FR" dirty="0"/>
              <a:t>1.500 euros d'amende pour «dégradation volontaire» et «exhibition sexuelle». (+ condamnée à verser 3.004 euros au Musée Grévin au titre du préjudice matériel et 1.000 euros au titre du préjudice moral, ainsi que 500 euros de frais de procédure.)</a:t>
            </a:r>
            <a:endParaRPr lang="fr-FR" dirty="0"/>
          </a:p>
          <a:p>
            <a:r>
              <a:rPr lang="fr-FR" dirty="0"/>
              <a:t>4. </a:t>
            </a:r>
            <a:r>
              <a:rPr lang="fr-FR" u="sng" dirty="0"/>
              <a:t>Que réclame-t-elle </a:t>
            </a:r>
            <a:r>
              <a:rPr lang="fr-FR" dirty="0"/>
              <a:t>? </a:t>
            </a:r>
            <a:endParaRPr lang="fr-FR" dirty="0"/>
          </a:p>
          <a:p>
            <a:pPr marL="0" indent="0">
              <a:buNone/>
            </a:pPr>
            <a:r>
              <a:rPr lang="fr-FR" dirty="0"/>
              <a:t>Droit à manifester seins nus, utiliser son corps comme elle le veut, protestation pacifique égalité ho/</a:t>
            </a:r>
            <a:r>
              <a:rPr lang="fr-FR" dirty="0" err="1"/>
              <a:t>fe</a:t>
            </a:r>
            <a:r>
              <a:rPr lang="fr-FR" dirty="0"/>
              <a:t> dans la constitution, corps = support, tableau, arme de contestation politique.</a:t>
            </a:r>
            <a:endParaRPr lang="fr-FR" dirty="0"/>
          </a:p>
          <a:p>
            <a:r>
              <a:rPr lang="fr-FR" dirty="0"/>
              <a:t>5. </a:t>
            </a:r>
            <a:r>
              <a:rPr lang="fr-FR" u="sng" dirty="0"/>
              <a:t>Quel est l’argument de son avocate ? Quelle procédure juridique prévoit-elle ?</a:t>
            </a:r>
            <a:endParaRPr lang="fr-FR" u="sng" dirty="0"/>
          </a:p>
          <a:p>
            <a:pPr marL="0" indent="0">
              <a:buNone/>
            </a:pPr>
            <a:r>
              <a:rPr lang="fr-FR" dirty="0"/>
              <a:t>Avocate : QPC* sur la discrimination dont sont victimes les femmes. Qui décide qu’une poitrine est sexuelle ou non en fonction du genre ? Une jurisprudence discriminatoire.</a:t>
            </a:r>
            <a:endParaRPr lang="fr-FR" dirty="0"/>
          </a:p>
          <a:p>
            <a:pPr>
              <a:buFont typeface="Symbol" pitchFamily="2" charset="2"/>
              <a:buChar char="Þ"/>
            </a:pPr>
            <a:r>
              <a:rPr lang="fr-FR" dirty="0"/>
              <a:t>Procès en appel 27 oct. 2016</a:t>
            </a:r>
            <a:endParaRPr lang="fr-FR" dirty="0"/>
          </a:p>
          <a:p>
            <a:pPr marL="0" indent="0">
              <a:buNone/>
            </a:pPr>
            <a:r>
              <a:rPr lang="fr-FR" dirty="0"/>
              <a:t>*QPC : </a:t>
            </a:r>
            <a:r>
              <a:rPr lang="fr-FR" dirty="0">
                <a:hlinkClick r:id="rId1"/>
              </a:rPr>
              <a:t>https://www.conseil-constitutionnel.fr/decisions/la-qpc</a:t>
            </a:r>
            <a:endParaRPr lang="fr-FR" dirty="0"/>
          </a:p>
          <a:p>
            <a:pPr marL="0" indent="0">
              <a:buNone/>
            </a:pPr>
            <a:endParaRPr lang="fr-FR" dirty="0"/>
          </a:p>
          <a:p>
            <a:pPr marL="0" indent="0">
              <a:buNone/>
            </a:pPr>
            <a:endParaRPr lang="fr-FR"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 L’affaire : chronologie de la procédure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5 juin 2014 = faits commis au Musée Grévin.</a:t>
            </a:r>
            <a:endParaRPr lang="fr-FR" dirty="0"/>
          </a:p>
          <a:p>
            <a:r>
              <a:rPr lang="fr-FR" dirty="0"/>
              <a:t>Oct. 2014 = TGI- </a:t>
            </a:r>
            <a:r>
              <a:rPr lang="fr-FR" dirty="0" err="1"/>
              <a:t>chbr</a:t>
            </a:r>
            <a:r>
              <a:rPr lang="fr-FR" dirty="0"/>
              <a:t> correctionnelle : accusée déclarée coupable de </a:t>
            </a:r>
            <a:r>
              <a:rPr lang="fr-FR" u="sng" dirty="0"/>
              <a:t>préjudice moral </a:t>
            </a:r>
            <a:r>
              <a:rPr lang="fr-FR" dirty="0"/>
              <a:t>: </a:t>
            </a:r>
            <a:r>
              <a:rPr lang="fr-FR" u="sng" dirty="0"/>
              <a:t>exhibition sexuelle</a:t>
            </a:r>
            <a:r>
              <a:rPr lang="fr-FR" dirty="0"/>
              <a:t>.</a:t>
            </a:r>
            <a:endParaRPr lang="fr-FR" dirty="0"/>
          </a:p>
          <a:p>
            <a:pPr marL="0" indent="0">
              <a:buNone/>
            </a:pPr>
            <a:r>
              <a:rPr lang="fr-FR" dirty="0"/>
              <a:t>=&gt; Iana </a:t>
            </a:r>
            <a:r>
              <a:rPr lang="fr-FR" dirty="0" err="1"/>
              <a:t>Zhdanova</a:t>
            </a:r>
            <a:r>
              <a:rPr lang="fr-FR" dirty="0"/>
              <a:t> </a:t>
            </a:r>
            <a:r>
              <a:rPr lang="fr-FR" u="sng" dirty="0"/>
              <a:t>interjette appel</a:t>
            </a:r>
            <a:r>
              <a:rPr lang="fr-FR" dirty="0"/>
              <a:t>.</a:t>
            </a:r>
            <a:endParaRPr lang="fr-FR" dirty="0"/>
          </a:p>
          <a:p>
            <a:r>
              <a:rPr lang="fr-FR" dirty="0" err="1"/>
              <a:t>Oct</a:t>
            </a:r>
            <a:r>
              <a:rPr lang="fr-FR" dirty="0"/>
              <a:t> 2016 = </a:t>
            </a:r>
            <a:r>
              <a:rPr lang="fr-FR" u="sng" dirty="0"/>
              <a:t>Cour d’appel </a:t>
            </a:r>
            <a:r>
              <a:rPr lang="fr-FR" dirty="0"/>
              <a:t>de Paris : </a:t>
            </a:r>
            <a:r>
              <a:rPr lang="fr-FR" u="sng" dirty="0"/>
              <a:t>relaxe</a:t>
            </a:r>
            <a:r>
              <a:rPr lang="fr-FR" dirty="0"/>
              <a:t>, pas de préjudice moral.</a:t>
            </a:r>
            <a:endParaRPr lang="fr-FR" dirty="0"/>
          </a:p>
          <a:p>
            <a:pPr marL="0" indent="0">
              <a:buNone/>
            </a:pPr>
            <a:r>
              <a:rPr lang="fr-FR" dirty="0"/>
              <a:t>=&gt; Le </a:t>
            </a:r>
            <a:r>
              <a:rPr lang="fr-FR" u="sng" dirty="0"/>
              <a:t>Parquet</a:t>
            </a:r>
            <a:r>
              <a:rPr lang="fr-FR" dirty="0"/>
              <a:t> Général de Paris </a:t>
            </a:r>
            <a:r>
              <a:rPr lang="fr-FR" u="sng" dirty="0"/>
              <a:t>se pourvoit en cassation</a:t>
            </a:r>
            <a:r>
              <a:rPr lang="fr-FR" dirty="0"/>
              <a:t>.</a:t>
            </a:r>
            <a:endParaRPr lang="fr-FR" dirty="0"/>
          </a:p>
          <a:p>
            <a:r>
              <a:rPr lang="fr-FR" dirty="0"/>
              <a:t>Janv. 2018 = </a:t>
            </a:r>
            <a:r>
              <a:rPr lang="fr-FR" u="sng" dirty="0"/>
              <a:t>Cour de Cassation </a:t>
            </a:r>
            <a:r>
              <a:rPr lang="fr-FR" dirty="0"/>
              <a:t>: </a:t>
            </a:r>
            <a:r>
              <a:rPr lang="fr-FR" u="sng" dirty="0"/>
              <a:t>Arrêt de cassation.</a:t>
            </a:r>
            <a:endParaRPr lang="fr-FR" u="sng" dirty="0"/>
          </a:p>
          <a:p>
            <a:pPr>
              <a:buFont typeface="Symbol" pitchFamily="2" charset="2"/>
              <a:buChar char="Þ"/>
            </a:pPr>
            <a:r>
              <a:rPr lang="fr-FR" dirty="0"/>
              <a:t> retour à la cour d’appel.</a:t>
            </a:r>
            <a:endParaRPr lang="fr-FR" dirty="0"/>
          </a:p>
          <a:p>
            <a:r>
              <a:rPr lang="fr-FR" dirty="0"/>
              <a:t>Déc 2018 : relaxe en appel « arrêt de rébellion »=&gt; le Parquet se pourvoit en cassation.</a:t>
            </a:r>
            <a:endParaRPr lang="fr-FR" dirty="0"/>
          </a:p>
          <a:p>
            <a:r>
              <a:rPr lang="fr-FR" dirty="0"/>
              <a:t>26 Février 2020 : Cour de cassation =&gt; </a:t>
            </a:r>
            <a:r>
              <a:rPr lang="fr-FR" u="sng" dirty="0"/>
              <a:t>arrêt de rejet</a:t>
            </a:r>
            <a:r>
              <a:rPr lang="fr-FR" dirty="0"/>
              <a:t>.</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Bilan</a:t>
            </a:r>
            <a:endParaRPr lang="fr-FR" dirty="0"/>
          </a:p>
        </p:txBody>
      </p:sp>
      <p:sp>
        <p:nvSpPr>
          <p:cNvPr id="3" name="Espace réservé du contenu 2"/>
          <p:cNvSpPr>
            <a:spLocks noGrp="1"/>
          </p:cNvSpPr>
          <p:nvPr>
            <p:ph idx="1"/>
          </p:nvPr>
        </p:nvSpPr>
        <p:spPr>
          <a:xfrm>
            <a:off x="838200" y="1825624"/>
            <a:ext cx="10515600" cy="4611751"/>
          </a:xfrm>
        </p:spPr>
        <p:txBody>
          <a:bodyPr>
            <a:normAutofit fontScale="92500" lnSpcReduction="10000"/>
          </a:bodyPr>
          <a:lstStyle/>
          <a:p>
            <a:r>
              <a:rPr lang="fr-FR" dirty="0"/>
              <a:t>Une condamnation pour exhibition sexuelle en première instance.</a:t>
            </a:r>
            <a:endParaRPr lang="fr-FR" dirty="0"/>
          </a:p>
          <a:p>
            <a:r>
              <a:rPr lang="fr-FR" dirty="0"/>
              <a:t>Un conflit entre la cour d’appel et la cour de cassation…</a:t>
            </a:r>
            <a:endParaRPr lang="fr-FR" dirty="0"/>
          </a:p>
          <a:p>
            <a:r>
              <a:rPr lang="fr-FR" dirty="0"/>
              <a:t>Pour la cour d’appel : poitrine dénudée + message politique = liberté d’expression; s’appuie sur la loi (art. 10 et 11 DDHC + CEDH*)</a:t>
            </a:r>
            <a:endParaRPr lang="fr-FR" dirty="0"/>
          </a:p>
          <a:p>
            <a:r>
              <a:rPr lang="fr-FR" dirty="0"/>
              <a:t>Pour la cour de cassation : il ne faut pas nécessairement une intention sexuelle dans la nudité pour qu’il y ait exhibition sexuelle… MAIS finalement rejette le pourvoi de l’avocat général pour le motif que la condamnation est une « ingérence disproportionnée à la liberté d’expression » , néanmoins conserve la distinction entre poitrine des femmes et celle des hommes et exhibition sexuelle.</a:t>
            </a:r>
            <a:endParaRPr lang="fr-FR" dirty="0"/>
          </a:p>
          <a:p>
            <a:pPr marL="0" indent="0">
              <a:buNone/>
            </a:pPr>
            <a:r>
              <a:rPr lang="fr-FR" dirty="0"/>
              <a:t>*rôle de la CEDH : </a:t>
            </a:r>
            <a:r>
              <a:rPr lang="fr-FR" dirty="0">
                <a:hlinkClick r:id="rId1"/>
              </a:rPr>
              <a:t>https://www.vie-publique.fr/fiches/38293-role-de-la-cour-europeenne-des-droits-de-lhomme-cedh</a:t>
            </a:r>
            <a:endParaRPr lang="fr-FR" dirty="0"/>
          </a:p>
          <a:p>
            <a:pPr marL="0" indent="0">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28569"/>
          </a:xfrm>
        </p:spPr>
        <p:txBody>
          <a:bodyPr>
            <a:normAutofit/>
          </a:bodyPr>
          <a:lstStyle/>
          <a:p>
            <a:r>
              <a:rPr lang="fr-FR" dirty="0"/>
              <a:t>Fondements juridiques :</a:t>
            </a:r>
            <a:endParaRPr lang="fr-FR" dirty="0"/>
          </a:p>
        </p:txBody>
      </p:sp>
      <p:sp>
        <p:nvSpPr>
          <p:cNvPr id="3" name="Espace réservé du contenu 2"/>
          <p:cNvSpPr>
            <a:spLocks noGrp="1"/>
          </p:cNvSpPr>
          <p:nvPr>
            <p:ph idx="1"/>
          </p:nvPr>
        </p:nvSpPr>
        <p:spPr>
          <a:xfrm>
            <a:off x="340659" y="1019503"/>
            <a:ext cx="11528612" cy="5686097"/>
          </a:xfrm>
        </p:spPr>
        <p:txBody>
          <a:bodyPr>
            <a:normAutofit fontScale="62500" lnSpcReduction="20000"/>
          </a:bodyPr>
          <a:lstStyle/>
          <a:p>
            <a:pPr algn="just"/>
            <a:endParaRPr lang="fr-FR" b="1" dirty="0"/>
          </a:p>
          <a:p>
            <a:pPr algn="just"/>
            <a:r>
              <a:rPr lang="fr-FR" b="1" dirty="0"/>
              <a:t>a) l’exhibition sexuelle : que dit le droit ?</a:t>
            </a:r>
            <a:endParaRPr lang="fr-FR" b="1" dirty="0"/>
          </a:p>
          <a:p>
            <a:pPr marL="0" indent="0" algn="just">
              <a:buNone/>
            </a:pPr>
            <a:r>
              <a:rPr lang="fr-FR" dirty="0"/>
              <a:t>CP. art. 222-32 : L'exhibition sexuelle imposée à la vue d'autrui dans un lieu accessible aux regards du public est punie d'un an d'emprisonnement et de 15 000 euros d'amende.</a:t>
            </a:r>
            <a:endParaRPr lang="fr-FR" dirty="0"/>
          </a:p>
          <a:p>
            <a:pPr algn="just"/>
            <a:r>
              <a:rPr lang="fr-FR" u="sng" dirty="0">
                <a:hlinkClick r:id="rId1"/>
              </a:rPr>
              <a:t>https://www.village-justice.com/articles/delit-exhibition-sexuelle,36146.html</a:t>
            </a:r>
            <a:endParaRPr lang="fr-FR" dirty="0"/>
          </a:p>
          <a:p>
            <a:pPr marL="0" indent="0" algn="just">
              <a:buNone/>
            </a:pPr>
            <a:endParaRPr lang="fr-FR" dirty="0"/>
          </a:p>
          <a:p>
            <a:pPr algn="just"/>
            <a:r>
              <a:rPr lang="fr-FR" b="1" dirty="0"/>
              <a:t>b) la liberté d’expression : que dit le droit ?</a:t>
            </a:r>
            <a:endParaRPr lang="fr-FR" b="1" dirty="0"/>
          </a:p>
          <a:p>
            <a:pPr marL="0" indent="0" algn="just">
              <a:buNone/>
            </a:pPr>
            <a:r>
              <a:rPr lang="fr-FR" dirty="0"/>
              <a:t>DDHC  : Art. 10 « Nul ne doit être inquiété pour ses opinions, même religieuses, pourvu que leur manifestation ne trouble pas l'ordre public établi par la loi. » et Art. 11 « La libre communication des pensées et des opinions est un des droits les plus précieux de l'homme : tout citoyen peut donc parler, écrire, imprimer librement, sauf à répondre de l'abus de cette liberté dans les cas déterminés par la loi. »</a:t>
            </a:r>
            <a:endParaRPr lang="fr-FR" dirty="0"/>
          </a:p>
          <a:p>
            <a:pPr algn="just"/>
            <a:r>
              <a:rPr lang="fr-FR" dirty="0"/>
              <a:t> </a:t>
            </a:r>
            <a:r>
              <a:rPr lang="fr-FR" u="sng" dirty="0">
                <a:hlinkClick r:id="rId2"/>
              </a:rPr>
              <a:t>https://www.conseil-constitutionnel.fr/le-bloc-de-constitutionnalite/declaration-des-droits-de-l-homme-et-du-citoyen-de-1789</a:t>
            </a:r>
            <a:endParaRPr lang="fr-FR" dirty="0"/>
          </a:p>
          <a:p>
            <a:pPr marL="0" indent="0" algn="just">
              <a:buNone/>
            </a:pPr>
            <a:r>
              <a:rPr lang="fr-FR" dirty="0"/>
              <a:t>CEDH art. 10 : 1. « Toute personne a droit à la liberté d'expression. Ce droit comprend la liberté d'opinion et la liberté de recevoir ou de communiquer des informations ou des idées sans qu'il puisse y avoir ingérence d'autorités publiques et sans considération de frontière. Le présent article n'empêche pas les États de soumettre les entreprises de radiodiffusion, de cinéma ou de télévision à un régime d'autorisations ». 2. « L'exercice de ces libertés comportant des devoirs et des responsabilités peut être soumis à certaines formalités, conditions, restrictions ou sanctions prévues par la loi, qui constituent des mesures nécessaires, dans une société démocratique, à la sécurité nationale, à l'intégrité territoriale ou à la sûreté publique, à la défense de l'ordre et à la prévention du crime, à la protection de la santé ou de la morale, à la protection de la réputation ou des droits d'autrui, pour empêcher la divulgation d'informations confidentielles ou pour garantir l'autorité et l'impartialité du pouvoir judiciaire ».</a:t>
            </a:r>
            <a:endParaRPr lang="fr-FR" dirty="0"/>
          </a:p>
          <a:p>
            <a:pPr algn="just"/>
            <a:r>
              <a:rPr lang="fr-FR" dirty="0"/>
              <a:t> </a:t>
            </a:r>
            <a:r>
              <a:rPr lang="fr-FR" u="sng" dirty="0">
                <a:hlinkClick r:id="rId3"/>
              </a:rPr>
              <a:t>https://www.echr.coe.int/Documents/Convention_FRA.pdf</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Rappel sous forme de questions :</a:t>
            </a:r>
            <a:endParaRPr lang="fr-FR" dirty="0"/>
          </a:p>
        </p:txBody>
      </p:sp>
      <p:sp>
        <p:nvSpPr>
          <p:cNvPr id="3" name="Espace réservé du contenu 2"/>
          <p:cNvSpPr>
            <a:spLocks noGrp="1"/>
          </p:cNvSpPr>
          <p:nvPr>
            <p:ph idx="1"/>
          </p:nvPr>
        </p:nvSpPr>
        <p:spPr/>
        <p:txBody>
          <a:bodyPr/>
          <a:lstStyle/>
          <a:p>
            <a:r>
              <a:rPr lang="fr-FR" dirty="0"/>
              <a:t>Que dit le tribunal correctionnel en 2014 ?</a:t>
            </a:r>
            <a:endParaRPr lang="fr-FR" dirty="0"/>
          </a:p>
          <a:p>
            <a:pPr lvl="1"/>
            <a:r>
              <a:rPr lang="fr-FR" dirty="0"/>
              <a:t>Condamnation de Iana </a:t>
            </a:r>
            <a:r>
              <a:rPr lang="fr-FR" dirty="0" err="1"/>
              <a:t>Zhdanova</a:t>
            </a:r>
            <a:r>
              <a:rPr lang="fr-FR" dirty="0"/>
              <a:t> pour exhibition sexuelle.</a:t>
            </a:r>
            <a:endParaRPr lang="fr-FR" dirty="0"/>
          </a:p>
          <a:p>
            <a:r>
              <a:rPr lang="fr-FR" dirty="0"/>
              <a:t>Que dit la cour d’appel en 2016 et en déc. 2018 ?</a:t>
            </a:r>
            <a:endParaRPr lang="fr-FR" dirty="0"/>
          </a:p>
          <a:p>
            <a:pPr lvl="1"/>
            <a:r>
              <a:rPr lang="fr-FR" dirty="0"/>
              <a:t>Relaxe Iana </a:t>
            </a:r>
            <a:r>
              <a:rPr lang="fr-FR" dirty="0" err="1"/>
              <a:t>Zhdanova</a:t>
            </a:r>
            <a:r>
              <a:rPr lang="fr-FR" dirty="0"/>
              <a:t> de ce chef d’accusation.</a:t>
            </a:r>
            <a:endParaRPr lang="fr-FR" dirty="0"/>
          </a:p>
          <a:p>
            <a:r>
              <a:rPr lang="fr-FR" dirty="0"/>
              <a:t>=&gt; quelles sont les fondements juridiques de leurs décisions ?</a:t>
            </a:r>
            <a:endParaRPr lang="fr-FR" dirty="0"/>
          </a:p>
          <a:p>
            <a:pPr lvl="1"/>
            <a:r>
              <a:rPr lang="fr-FR" dirty="0"/>
              <a:t>En 2014 le tribunal correctionnel se fonde sur l’art. 222-32 du code pénal.</a:t>
            </a:r>
            <a:endParaRPr lang="fr-FR" dirty="0"/>
          </a:p>
          <a:p>
            <a:pPr lvl="1"/>
            <a:r>
              <a:rPr lang="fr-FR" dirty="0"/>
              <a:t>En 2016 et en 2018 la cour d’appel se fonde sur les art. 10 et 11 de la DDHC, car elle considère que la poitrine dénudée sur laquelle un message politique est inscrit relève de l’expression libre des opinions politiques.</a:t>
            </a:r>
            <a:endParaRPr lang="fr-FR" dirty="0"/>
          </a:p>
          <a:p>
            <a:pPr marL="0" indent="0">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Comprendre la décision de la cour de cassation* ?</a:t>
            </a:r>
            <a:br>
              <a:rPr lang="fr-FR" dirty="0"/>
            </a:br>
            <a:r>
              <a:rPr lang="fr-FR" sz="1300" dirty="0"/>
              <a:t>* https://</a:t>
            </a:r>
            <a:r>
              <a:rPr lang="fr-FR" sz="1300" dirty="0" err="1"/>
              <a:t>www.courdecassation.fr</a:t>
            </a:r>
            <a:r>
              <a:rPr lang="fr-FR" sz="1300" dirty="0"/>
              <a:t>/institution_1/presentation_2845/</a:t>
            </a:r>
            <a:br>
              <a:rPr lang="fr-FR" sz="1300" dirty="0"/>
            </a:br>
            <a:endParaRPr lang="fr-FR" sz="1300" dirty="0"/>
          </a:p>
        </p:txBody>
      </p:sp>
      <p:sp>
        <p:nvSpPr>
          <p:cNvPr id="3" name="Espace réservé du contenu 2"/>
          <p:cNvSpPr>
            <a:spLocks noGrp="1"/>
          </p:cNvSpPr>
          <p:nvPr>
            <p:ph idx="1"/>
          </p:nvPr>
        </p:nvSpPr>
        <p:spPr/>
        <p:txBody>
          <a:bodyPr/>
          <a:lstStyle/>
          <a:p>
            <a:r>
              <a:rPr lang="fr-FR" dirty="0"/>
              <a:t>A) en 2018…</a:t>
            </a:r>
            <a:endParaRPr lang="fr-FR" dirty="0"/>
          </a:p>
          <a:p>
            <a:r>
              <a:rPr lang="fr-FR" dirty="0"/>
              <a:t>B) en 2020</a:t>
            </a:r>
            <a:endParaRPr lang="fr-FR" dirty="0"/>
          </a:p>
          <a:p>
            <a:endParaRPr lang="fr-FR" dirty="0"/>
          </a:p>
          <a:p>
            <a:r>
              <a:rPr lang="fr-FR" dirty="0"/>
              <a:t>=&gt; quels sont les principes sur lesquels reposent les décisions ?</a:t>
            </a:r>
            <a:endParaRPr lang="fr-FR" dirty="0"/>
          </a:p>
          <a:p>
            <a:r>
              <a:rPr lang="fr-FR" dirty="0"/>
              <a:t>A) un arrêt de cassation</a:t>
            </a:r>
            <a:endParaRPr lang="fr-FR" dirty="0"/>
          </a:p>
          <a:p>
            <a:r>
              <a:rPr lang="fr-FR" dirty="0"/>
              <a:t>B) un arrêt de rejet</a:t>
            </a:r>
            <a:endParaRPr lang="fr-FR" dirty="0"/>
          </a:p>
          <a:p>
            <a:pPr lvl="1"/>
            <a:r>
              <a:rPr lang="fr-FR" dirty="0">
                <a:hlinkClick r:id="rId1"/>
              </a:rPr>
              <a:t>https://www.juripredis.com/fr/la-jurisprudence-dossier/comment-definir-la-jurisprudence/quelle-est-la-jurisprudence-de-la-cour-de-cassation/qu-est-ce-qu-un-arret-de-rejet</a:t>
            </a:r>
            <a:endParaRPr lang="fr-FR" dirty="0"/>
          </a:p>
          <a:p>
            <a:pPr marL="457200" lvl="1" indent="0">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91218"/>
          </a:xfrm>
        </p:spPr>
        <p:txBody>
          <a:bodyPr>
            <a:normAutofit/>
          </a:bodyPr>
          <a:lstStyle/>
          <a:p>
            <a:r>
              <a:rPr lang="fr-FR" sz="2400" dirty="0"/>
              <a:t>Extrait de l’arrêt n°35 du 26 février 2020 – cour de cassation, chambre criminelle.</a:t>
            </a:r>
            <a:endParaRPr lang="fr-FR" sz="2400" dirty="0"/>
          </a:p>
        </p:txBody>
      </p:sp>
      <p:sp>
        <p:nvSpPr>
          <p:cNvPr id="3" name="Espace réservé du contenu 2"/>
          <p:cNvSpPr>
            <a:spLocks noGrp="1"/>
          </p:cNvSpPr>
          <p:nvPr>
            <p:ph idx="1"/>
          </p:nvPr>
        </p:nvSpPr>
        <p:spPr>
          <a:xfrm>
            <a:off x="478971" y="856344"/>
            <a:ext cx="11219543" cy="5646056"/>
          </a:xfrm>
        </p:spPr>
        <p:txBody>
          <a:bodyPr>
            <a:noAutofit/>
          </a:bodyPr>
          <a:lstStyle/>
          <a:p>
            <a:pPr marL="0" indent="0">
              <a:buNone/>
            </a:pPr>
            <a:r>
              <a:rPr lang="fr-FR" sz="1600" dirty="0"/>
              <a:t>Réponse de la Cour</a:t>
            </a:r>
            <a:endParaRPr lang="fr-FR" sz="1600" dirty="0"/>
          </a:p>
          <a:p>
            <a:pPr marL="0" indent="0">
              <a:buNone/>
            </a:pPr>
            <a:r>
              <a:rPr lang="fr-FR" sz="1600" dirty="0"/>
              <a:t>Pour relaxer la prévenue de l’infraction d’exhibition sexuelle, la cour d’appel retient que la seule exhibition de la poitrine d’une femme n’entre pas dans les prévisions du délit prévu à l’article 222-32 du code pénal, si l’intention exprimée par son auteur est dénuée de toute connotation sexuelle, ne vise pas à offenser la pudeur d’autrui, mais relève de la manifestation d’une opinion politique, </a:t>
            </a:r>
            <a:r>
              <a:rPr lang="fr-FR" sz="1600" u="sng" dirty="0"/>
              <a:t>protégée par l’article 10 de la Convention européenne des droits de l’homme</a:t>
            </a:r>
            <a:r>
              <a:rPr lang="fr-FR" sz="1600" dirty="0"/>
              <a:t>.</a:t>
            </a:r>
            <a:endParaRPr lang="fr-FR" sz="1600" dirty="0"/>
          </a:p>
          <a:p>
            <a:pPr marL="0" indent="0">
              <a:buNone/>
            </a:pPr>
            <a:r>
              <a:rPr lang="fr-FR" sz="1600" dirty="0"/>
              <a:t>Les juges énoncent que la prévenue déclare appartenir au mouvement dénommé “</a:t>
            </a:r>
            <a:r>
              <a:rPr lang="fr-FR" sz="1600" dirty="0" err="1"/>
              <a:t>Femen</a:t>
            </a:r>
            <a:r>
              <a:rPr lang="fr-FR" sz="1600" dirty="0"/>
              <a:t>”, qui revendique un “féminisme radical”, dont les adeptes exposent leurs seins dénudés sur lesquels sont apposés des messages politiques, cette forme d’action militante s’analysant comme un refus de la sexualisation du corps de la femme, et une réappropriation de celui-ci par les militantes, au moyen de l’exposition de sa nudité.</a:t>
            </a:r>
            <a:endParaRPr lang="fr-FR" sz="1600" dirty="0"/>
          </a:p>
          <a:p>
            <a:pPr marL="0" indent="0">
              <a:buNone/>
            </a:pPr>
            <a:r>
              <a:rPr lang="fr-FR" sz="1600" dirty="0"/>
              <a:t>L’arrêt ajoute que le regard de la société sur le corps des femmes a évolué dans le temps, et que l’exposition fréquente de la nudité féminine dans la presse ou la publicité, même dans un contexte à forte connotation sexuelle, ne donne lieu à aucune réaction au nom de la morale publique. (…)</a:t>
            </a:r>
            <a:endParaRPr lang="fr-FR" sz="1600" dirty="0"/>
          </a:p>
          <a:p>
            <a:pPr marL="0" indent="0">
              <a:buNone/>
            </a:pPr>
            <a:r>
              <a:rPr lang="fr-FR" sz="1600" dirty="0"/>
              <a:t>C’est à tort que la cour d’appel a énoncé que la seule exhibition de la poitrine d’une femme n’entre pas dans les prévisions du délit prévu à l’article 222-32 du code pénal, si l’intention exprimée par son auteur est dénuée de toute connotation sexuelle.</a:t>
            </a:r>
            <a:endParaRPr lang="fr-FR" sz="1600" dirty="0"/>
          </a:p>
          <a:p>
            <a:pPr marL="0" indent="0">
              <a:buNone/>
            </a:pPr>
            <a:r>
              <a:rPr lang="fr-FR" sz="1600" dirty="0"/>
              <a:t>Cependant, l’arrêt n’encourt pas la censure, dès lors qu’il résulte des énonciations des juges du fond que le comportement de la prévenue s’inscrit dans </a:t>
            </a:r>
            <a:r>
              <a:rPr lang="fr-FR" sz="1600" u="sng" dirty="0"/>
              <a:t>une démarche de protestation politique, et que son incrimination, compte tenu de la nature et du contexte de l’agissement en cause, </a:t>
            </a:r>
            <a:r>
              <a:rPr lang="fr-FR" sz="1600" b="1" u="sng" dirty="0"/>
              <a:t>constituerait une ingérence disproportionnée dans l’exercice de la liberté d’expression</a:t>
            </a:r>
            <a:r>
              <a:rPr lang="fr-FR" sz="1600" dirty="0"/>
              <a:t>.</a:t>
            </a:r>
            <a:endParaRPr lang="fr-FR" sz="1600" dirty="0"/>
          </a:p>
          <a:p>
            <a:pPr marL="0" indent="0">
              <a:buNone/>
            </a:pPr>
            <a:r>
              <a:rPr lang="fr-FR" sz="1600" dirty="0"/>
              <a:t>Le moyen ne peut donc être admis.</a:t>
            </a:r>
            <a:endParaRPr lang="fr-FR" sz="1600" dirty="0"/>
          </a:p>
          <a:p>
            <a:pPr marL="0" indent="0">
              <a:buNone/>
            </a:pPr>
            <a:r>
              <a:rPr lang="fr-FR" sz="1600" dirty="0"/>
              <a:t>Par ailleurs, l’arrêt est régulier en la forme. PAR CES MOTIFS, la Cour :</a:t>
            </a:r>
            <a:endParaRPr lang="fr-FR" sz="1600" dirty="0"/>
          </a:p>
          <a:p>
            <a:pPr marL="0" indent="0">
              <a:buNone/>
            </a:pPr>
            <a:r>
              <a:rPr lang="fr-FR" sz="1600" dirty="0"/>
              <a:t>REJETTE le pourvoi ;</a:t>
            </a:r>
            <a:endParaRPr lang="fr-F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programme</a:t>
            </a:r>
            <a:endParaRPr lang="fr-FR" dirty="0"/>
          </a:p>
        </p:txBody>
      </p:sp>
      <p:graphicFrame>
        <p:nvGraphicFramePr>
          <p:cNvPr id="4" name="Espace réservé du contenu 3"/>
          <p:cNvGraphicFramePr>
            <a:graphicFrameLocks noGrp="1"/>
          </p:cNvGraphicFramePr>
          <p:nvPr>
            <p:ph idx="1"/>
          </p:nvPr>
        </p:nvGraphicFramePr>
        <p:xfrm>
          <a:off x="1055052" y="2019300"/>
          <a:ext cx="10081895" cy="3835400"/>
        </p:xfrm>
        <a:graphic>
          <a:graphicData uri="http://schemas.openxmlformats.org/drawingml/2006/table">
            <a:tbl>
              <a:tblPr firstRow="1" firstCol="1" bandRow="1">
                <a:tableStyleId>{5C22544A-7EE6-4342-B048-85BDC9FD1C3A}</a:tableStyleId>
              </a:tblPr>
              <a:tblGrid>
                <a:gridCol w="2880995"/>
                <a:gridCol w="7200900"/>
              </a:tblGrid>
              <a:tr h="3835400">
                <a:tc>
                  <a:txBody>
                    <a:bodyPr/>
                    <a:lstStyle/>
                    <a:p>
                      <a:r>
                        <a:rPr lang="fr-FR" sz="2400" dirty="0">
                          <a:effectLst/>
                        </a:rPr>
                        <a:t>1.3.2 - Internationalisation du droit </a:t>
                      </a:r>
                      <a:endParaRPr lang="fr-FR" sz="2400" dirty="0">
                        <a:effectLst/>
                      </a:endParaRPr>
                    </a:p>
                    <a:p>
                      <a:pP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2800" dirty="0">
                          <a:effectLst/>
                        </a:rPr>
                        <a:t>Convention internationale, organisation internationale, juridiction internationale, </a:t>
                      </a:r>
                      <a:r>
                        <a:rPr lang="fr-FR" sz="2800" u="sng" dirty="0">
                          <a:effectLst/>
                        </a:rPr>
                        <a:t>Conseil de l’Europe</a:t>
                      </a:r>
                      <a:r>
                        <a:rPr lang="fr-FR" sz="2800" dirty="0">
                          <a:effectLst/>
                        </a:rPr>
                        <a:t>, droit international public et droit international privé, extraterritorialité </a:t>
                      </a:r>
                      <a:endParaRPr lang="fr-FR" sz="2800" dirty="0">
                        <a:effectLst/>
                      </a:endParaRPr>
                    </a:p>
                    <a:p>
                      <a:endParaRPr lang="fr-FR" sz="2800" dirty="0">
                        <a:effectLst/>
                      </a:endParaRPr>
                    </a:p>
                    <a:p>
                      <a:r>
                        <a:rPr lang="fr-FR" sz="2800" dirty="0">
                          <a:effectLst/>
                        </a:rPr>
                        <a:t>INSTITUTIONS : organisation des Nations unies, </a:t>
                      </a:r>
                      <a:r>
                        <a:rPr lang="fr-FR" sz="2800" u="sng" dirty="0">
                          <a:effectLst/>
                        </a:rPr>
                        <a:t>Conseil de l’Europe, Cour européenne des droits de l’homme </a:t>
                      </a:r>
                      <a:endParaRPr lang="fr-FR" sz="2800" u="sng"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850" y="2996520"/>
            <a:ext cx="10515600" cy="2852737"/>
          </a:xfrm>
        </p:spPr>
        <p:txBody>
          <a:bodyPr/>
          <a:lstStyle/>
          <a:p>
            <a:r>
              <a:rPr lang="fr-FR" dirty="0"/>
              <a:t>II. L’affaire Eloïse Bouton</a:t>
            </a:r>
            <a:endParaRPr lang="fr-FR" dirty="0"/>
          </a:p>
        </p:txBody>
      </p:sp>
      <p:sp>
        <p:nvSpPr>
          <p:cNvPr id="3" name="Espace réservé du texte 2"/>
          <p:cNvSpPr>
            <a:spLocks noGrp="1"/>
          </p:cNvSpPr>
          <p:nvPr>
            <p:ph type="body" idx="1"/>
          </p:nvPr>
        </p:nvSpPr>
        <p:spPr>
          <a:xfrm>
            <a:off x="831850" y="5849257"/>
            <a:ext cx="10515600" cy="240393"/>
          </a:xfrm>
        </p:spPr>
        <p:txBody>
          <a:bodyPr>
            <a:normAutofit fontScale="55000" lnSpcReduction="20000"/>
          </a:bodyPr>
          <a:lstStyle/>
          <a:p>
            <a:endParaRPr lang="fr-FR" dirty="0"/>
          </a:p>
        </p:txBody>
      </p:sp>
      <p:pic>
        <p:nvPicPr>
          <p:cNvPr id="5" name="Image 4"/>
          <p:cNvPicPr>
            <a:picLocks noChangeAspect="1"/>
          </p:cNvPicPr>
          <p:nvPr/>
        </p:nvPicPr>
        <p:blipFill>
          <a:blip r:embed="rId1"/>
          <a:stretch>
            <a:fillRect/>
          </a:stretch>
        </p:blipFill>
        <p:spPr>
          <a:xfrm>
            <a:off x="5167086" y="370454"/>
            <a:ext cx="6531910" cy="4346689"/>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A) Relevez les faits et la procédure </a:t>
            </a:r>
            <a:endParaRPr lang="fr-FR" dirty="0"/>
          </a:p>
        </p:txBody>
      </p:sp>
      <p:sp>
        <p:nvSpPr>
          <p:cNvPr id="5" name="Espace réservé du contenu 4"/>
          <p:cNvSpPr>
            <a:spLocks noGrp="1"/>
          </p:cNvSpPr>
          <p:nvPr>
            <p:ph idx="1"/>
          </p:nvPr>
        </p:nvSpPr>
        <p:spPr>
          <a:xfrm>
            <a:off x="478971" y="1480457"/>
            <a:ext cx="11292615" cy="5152572"/>
          </a:xfrm>
        </p:spPr>
        <p:txBody>
          <a:bodyPr>
            <a:normAutofit fontScale="47500" lnSpcReduction="20000"/>
          </a:bodyPr>
          <a:lstStyle/>
          <a:p>
            <a:pPr marL="0" indent="0" algn="just">
              <a:buNone/>
            </a:pPr>
            <a:r>
              <a:rPr lang="fr-FR" dirty="0"/>
              <a:t>Extrait d’une interview d’Eloïse Bouton : https://</a:t>
            </a:r>
            <a:r>
              <a:rPr lang="fr-FR" dirty="0" err="1"/>
              <a:t>persesibi.wixsite.com</a:t>
            </a:r>
            <a:r>
              <a:rPr lang="fr-FR" dirty="0"/>
              <a:t>/</a:t>
            </a:r>
            <a:r>
              <a:rPr lang="fr-FR" dirty="0" err="1"/>
              <a:t>persesibi</a:t>
            </a:r>
            <a:r>
              <a:rPr lang="fr-FR" dirty="0"/>
              <a:t>/single-post/2016/02/24/militante-f%C3%A9ministe-exfemen-madame-rap-rencontre-avec-%C3%A9lo%C3%AFse-bouton</a:t>
            </a:r>
            <a:endParaRPr lang="fr-FR" dirty="0"/>
          </a:p>
          <a:p>
            <a:pPr marL="0" indent="0" algn="just">
              <a:buNone/>
            </a:pPr>
            <a:r>
              <a:rPr lang="fr-FR" dirty="0"/>
              <a:t>« </a:t>
            </a:r>
            <a:r>
              <a:rPr lang="fr-FR" i="1" dirty="0"/>
              <a:t>Le 17 décembre 2013, tu réalises une action coup de poing dans l'église de la Madeleine à Paris, où tu manifestes seins nus, simulant un avortement près de l'autel avec des morceaux de foie de veau. Tu es alors conduite en justice pour exhibitionnisme sexuel... C'est alors la première fois qu'une femme est incriminée pour ce motif en France. Quelle a été ta réaction suite à cette action en justice ?</a:t>
            </a:r>
            <a:endParaRPr lang="fr-FR" i="1" dirty="0"/>
          </a:p>
          <a:p>
            <a:pPr marL="0" indent="0" algn="just">
              <a:buNone/>
            </a:pPr>
            <a:r>
              <a:rPr lang="fr-FR" dirty="0"/>
              <a:t>J’ai été sonnée ! Jamais je n’aurais pensé qu’un militantisme pacifique pourrait risquer de m’envoyer en prison. Avant, je percevais la nudité comme un outil politique ou artistique. Mais après ma condamnation, j’ai réalisé que c’était un combat en soi. Je me suis rendue compte que ce n’était pas forcément le contenu de mon action qui posait problème mais le simple fait que mon propos existe. La justice a réduit mon militantisme à un aspect psychologique et invalidé mon engagement en le dépolitisant. Alors que je souhaitais dénoncer une forme de sexisme, d’</a:t>
            </a:r>
            <a:r>
              <a:rPr lang="fr-FR" dirty="0" err="1"/>
              <a:t>invisibilisation</a:t>
            </a:r>
            <a:r>
              <a:rPr lang="fr-FR" dirty="0"/>
              <a:t> ou de violences faites aux femmes, mon geste a été commenté et analysé de manière sexiste. C’est un peu le chat qui se mord la queue.</a:t>
            </a:r>
            <a:endParaRPr lang="fr-FR" dirty="0"/>
          </a:p>
          <a:p>
            <a:pPr marL="0" indent="0" algn="just">
              <a:buNone/>
            </a:pPr>
            <a:r>
              <a:rPr lang="fr-FR" i="1" dirty="0"/>
              <a:t>Tu as rapidement fait appel et tu as lancé une pétition, adressée à la Garde des Sceaux, Christiane </a:t>
            </a:r>
            <a:r>
              <a:rPr lang="fr-FR" i="1" dirty="0" err="1"/>
              <a:t>Taubira</a:t>
            </a:r>
            <a:r>
              <a:rPr lang="fr-FR" i="1" dirty="0"/>
              <a:t>, demandant la révision de la loi sur l'exhibition sexuelle. Quel a été l'impact de ces démarches dans l'attente du procès ?</a:t>
            </a:r>
            <a:endParaRPr lang="fr-FR" i="1" dirty="0"/>
          </a:p>
          <a:p>
            <a:pPr marL="0" indent="0" algn="just">
              <a:buNone/>
            </a:pPr>
            <a:r>
              <a:rPr lang="fr-FR" dirty="0"/>
              <a:t>Honnêtement, aucun ! Ce qui a fait bouger les choses est le fait que je sollicite des rendez-vous avec plusieurs parlementaires pour leur exposer mon cas et ma volonté de changer la loi sur l’exhibition sexuelle. J’ai d’ailleurs organisé un colloque à l’Assemblée nationale en juin 2015 pour expliquer les motivations de ma démarche.</a:t>
            </a:r>
            <a:endParaRPr lang="fr-FR" dirty="0"/>
          </a:p>
          <a:p>
            <a:pPr marL="0" indent="0" algn="just">
              <a:buNone/>
            </a:pPr>
            <a:r>
              <a:rPr lang="fr-FR" i="1" dirty="0"/>
              <a:t>Comment as-tu vécu la médiatisation de ton image et de tes actions au cours de l'instruction ?</a:t>
            </a:r>
            <a:endParaRPr lang="fr-FR" i="1" dirty="0"/>
          </a:p>
          <a:p>
            <a:pPr marL="0" indent="0" algn="just">
              <a:buNone/>
            </a:pPr>
            <a:r>
              <a:rPr lang="fr-FR" dirty="0"/>
              <a:t>Je ne me suis pas vraiment posée la question. Depuis mon entrée dans </a:t>
            </a:r>
            <a:r>
              <a:rPr lang="fr-FR" dirty="0" err="1"/>
              <a:t>Femen</a:t>
            </a:r>
            <a:r>
              <a:rPr lang="fr-FR" dirty="0"/>
              <a:t>, j’étais réduite à « la fille qui se met à poil ». Le procès n’a fait que renforcer ce préjugé.</a:t>
            </a:r>
            <a:endParaRPr lang="fr-FR" dirty="0"/>
          </a:p>
          <a:p>
            <a:pPr marL="0" indent="0" algn="just">
              <a:buNone/>
            </a:pPr>
            <a:r>
              <a:rPr lang="fr-FR" i="1" dirty="0"/>
              <a:t>Au terme du procès, la "justice" (sic!) te condamne à un mois de prison avec sursis + 2000 euros de dommages et intérêts pour le curé et 1500 euros au titre des frais de justice par le tribunal correctionnel de Paris. La peine est lourde, discriminatoire et disproportionnée eu égard à l'objectif du </a:t>
            </a:r>
            <a:r>
              <a:rPr lang="fr-FR" i="1" dirty="0" err="1"/>
              <a:t>happenning</a:t>
            </a:r>
            <a:r>
              <a:rPr lang="fr-FR" i="1" dirty="0"/>
              <a:t>...</a:t>
            </a:r>
            <a:endParaRPr lang="fr-FR" i="1" dirty="0"/>
          </a:p>
          <a:p>
            <a:pPr marL="0" indent="0" algn="just">
              <a:buNone/>
            </a:pPr>
            <a:r>
              <a:rPr lang="fr-FR" dirty="0"/>
              <a:t>"Aujourd’hui, une femme peut être reconnue coupable d’un acte, alors qu’un homme ne le sera pas, et ce simplement à cause de son corps". </a:t>
            </a:r>
            <a:endParaRPr lang="fr-FR" dirty="0"/>
          </a:p>
          <a:p>
            <a:pPr marL="0" indent="0" algn="just">
              <a:buNone/>
            </a:pPr>
            <a:r>
              <a:rPr lang="fr-FR" i="1" dirty="0"/>
              <a:t>Comment peut-on faire bouger les choses pour ébranler les stéréotypes sexistes et les normes </a:t>
            </a:r>
            <a:r>
              <a:rPr lang="fr-FR" i="1" dirty="0" err="1"/>
              <a:t>hétéropatriarcales</a:t>
            </a:r>
            <a:r>
              <a:rPr lang="fr-FR" i="1" dirty="0"/>
              <a:t> qui pèsent sur le corps des femmes ?</a:t>
            </a:r>
            <a:endParaRPr lang="fr-FR" i="1" dirty="0"/>
          </a:p>
          <a:p>
            <a:pPr marL="0" indent="0" algn="just">
              <a:buNone/>
            </a:pPr>
            <a:r>
              <a:rPr lang="fr-FR" dirty="0"/>
              <a:t>Pour ma part, en changeant la loi sur l’exhibition sexuelle ! Le texte actuel (article 222-32 du Code Pénal) dit : «L'exhibition sexuelle imposée à la vue d'autrui dans un lieu accessible au regard du public est punie d'un an d'emprisonnement et de 15 000 euros d'amende.» Le terme d’exhibition sexuelle n’est donc pas explicité. On ne sait pas si cela désigne les organes génitaux ou le torse - mais que celui des femmes puisque les hommes topless dans l’espace public ne sont pas poursuivis pour exhibition -. Le flou de la loi pose plusieurs questions : les seins sont-ils un organe sexuel ? Le torse nu d’une femme est plus érotique que celui d’un homme ? Qui en a décidé ainsi ? Et surtout, dans un pays démocratique, comment nos différences biologiques peuvent-elles justifier des différences face à la loi ?</a:t>
            </a: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 Lecture de l’arrêt de cassation</a:t>
            </a:r>
            <a:endParaRPr lang="fr-FR" dirty="0"/>
          </a:p>
        </p:txBody>
      </p:sp>
      <p:sp>
        <p:nvSpPr>
          <p:cNvPr id="3" name="Espace réservé du contenu 2"/>
          <p:cNvSpPr>
            <a:spLocks noGrp="1"/>
          </p:cNvSpPr>
          <p:nvPr>
            <p:ph idx="1"/>
          </p:nvPr>
        </p:nvSpPr>
        <p:spPr/>
        <p:txBody>
          <a:bodyPr/>
          <a:lstStyle/>
          <a:p>
            <a:r>
              <a:rPr lang="fr-FR" dirty="0"/>
              <a:t>Cassation : Arrêt n°3116 du 09 janvier 2019 - Cour de cassation - Chambre criminelle </a:t>
            </a:r>
            <a:endParaRPr lang="fr-FR" dirty="0"/>
          </a:p>
          <a:p>
            <a:r>
              <a:rPr lang="fr-FR" dirty="0"/>
              <a:t>=&gt; exercice de lecture d’un arrêt qui permet </a:t>
            </a:r>
            <a:endParaRPr lang="fr-FR" dirty="0"/>
          </a:p>
          <a:p>
            <a:r>
              <a:rPr lang="fr-FR" dirty="0"/>
              <a:t>A) de comprendre le raisonnement de la cour</a:t>
            </a:r>
            <a:endParaRPr lang="fr-FR" dirty="0"/>
          </a:p>
          <a:p>
            <a:r>
              <a:rPr lang="fr-FR" dirty="0"/>
              <a:t>B) de découvrir la langue juridique </a:t>
            </a:r>
            <a:endParaRPr lang="fr-FR" dirty="0"/>
          </a:p>
          <a:p>
            <a:r>
              <a:rPr lang="fr-FR" dirty="0">
                <a:hlinkClick r:id="rId1"/>
              </a:rPr>
              <a:t>https://www.legifrance.gouv.fr/juri/id/JURITEXT000038069786/</a:t>
            </a:r>
            <a:endParaRPr lang="fr-FR" dirty="0"/>
          </a:p>
          <a:p>
            <a:pPr marL="0" indent="0">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 La requête devant la CEDH</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Condamnée en appel (15 </a:t>
            </a:r>
            <a:r>
              <a:rPr lang="fr-FR" dirty="0" err="1"/>
              <a:t>fév</a:t>
            </a:r>
            <a:r>
              <a:rPr lang="fr-FR" dirty="0"/>
              <a:t> 2017) – jugement validé en </a:t>
            </a:r>
            <a:r>
              <a:rPr lang="fr-FR" dirty="0" err="1"/>
              <a:t>cass</a:t>
            </a:r>
            <a:r>
              <a:rPr lang="fr-FR" dirty="0"/>
              <a:t>. 9 janvier 2019</a:t>
            </a:r>
            <a:endParaRPr lang="fr-FR" dirty="0"/>
          </a:p>
          <a:p>
            <a:r>
              <a:rPr lang="fr-FR" dirty="0"/>
              <a:t>Décide un recours devant la CEDH</a:t>
            </a:r>
            <a:endParaRPr lang="fr-FR" dirty="0"/>
          </a:p>
          <a:p>
            <a:r>
              <a:rPr lang="fr-FR" dirty="0"/>
              <a:t>=&gt; comment ?</a:t>
            </a:r>
            <a:endParaRPr lang="fr-FR" dirty="0"/>
          </a:p>
          <a:p>
            <a:r>
              <a:rPr lang="fr-FR" dirty="0"/>
              <a:t>Cour européenne des droits de l’homme / Conseil de l’Europe (NPC/Union européenne) / Convention européenne de sauvegarde des droits de l’homme et des libertés fondamentales.</a:t>
            </a:r>
            <a:endParaRPr lang="fr-FR" dirty="0"/>
          </a:p>
          <a:p>
            <a:r>
              <a:rPr lang="fr-FR" dirty="0"/>
              <a:t>Infographie : </a:t>
            </a:r>
            <a:r>
              <a:rPr lang="fr-FR" dirty="0">
                <a:hlinkClick r:id="rId1"/>
              </a:rPr>
              <a:t>https://www.vie-publique.fr/infographie/270292-infographie-la-cour-europeenne-des-droits-de-lhomme-cedh</a:t>
            </a:r>
            <a:endParaRPr lang="fr-FR" dirty="0"/>
          </a:p>
          <a:p>
            <a:r>
              <a:rPr lang="fr-FR" dirty="0"/>
              <a:t>Décision de la CEDH du 13 octobre 2022 : </a:t>
            </a:r>
            <a:r>
              <a:rPr lang="fr-FR" b="1" i="1" dirty="0"/>
              <a:t>Bouton c. France </a:t>
            </a:r>
            <a:r>
              <a:rPr lang="fr-FR" b="1" dirty="0"/>
              <a:t>- 22636/19 </a:t>
            </a:r>
            <a:r>
              <a:rPr lang="fr-FR" dirty="0" err="1"/>
              <a:t>Arrêt</a:t>
            </a:r>
            <a:r>
              <a:rPr lang="fr-FR" dirty="0"/>
              <a:t> 13.10.2022</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III. Bilan : internationalisation du droit ?</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Une question politique  : L’égalité homme/femme : la loi en France produit-elle une discrimination… évocation d’une QPC… faire évoluer la jurisprudence</a:t>
            </a:r>
            <a:endParaRPr lang="fr-FR" dirty="0"/>
          </a:p>
          <a:p>
            <a:r>
              <a:rPr lang="fr-FR" dirty="0"/>
              <a:t>Un conflit des valeurs : morale, normes vs. Liberté</a:t>
            </a:r>
            <a:endParaRPr lang="fr-FR" dirty="0"/>
          </a:p>
          <a:p>
            <a:r>
              <a:rPr lang="fr-FR" dirty="0"/>
              <a:t>Voir les projets de réforme de la constitution :</a:t>
            </a:r>
            <a:endParaRPr lang="fr-FR" dirty="0"/>
          </a:p>
          <a:p>
            <a:pPr lvl="1"/>
            <a:r>
              <a:rPr lang="fr-FR" dirty="0">
                <a:hlinkClick r:id="rId1"/>
              </a:rPr>
              <a:t>https://www.conseil-constitutionnel.fr/la-constitution/comment-la-constitution-garantit-elle-l-egalite-homme-femme</a:t>
            </a:r>
            <a:endParaRPr lang="fr-FR" dirty="0"/>
          </a:p>
          <a:p>
            <a:pPr lvl="1"/>
            <a:r>
              <a:rPr lang="fr-FR" dirty="0">
                <a:hlinkClick r:id="rId2"/>
              </a:rPr>
              <a:t>https://www.vie-publique.fr/en-bref/19910-reforme-de-la-constitution-et-egalite-femmes-hommes-les-propositions</a:t>
            </a:r>
            <a:endParaRPr lang="fr-FR" dirty="0"/>
          </a:p>
          <a:p>
            <a:pPr lvl="1"/>
            <a:endParaRPr lang="fr-FR" dirty="0"/>
          </a:p>
          <a:p>
            <a:pPr lvl="1"/>
            <a:endParaRPr lang="fr-FR" dirty="0"/>
          </a:p>
          <a:p>
            <a:pPr lvl="1"/>
            <a:r>
              <a:rPr lang="fr-FR" dirty="0"/>
              <a:t>Enjeu / droit international : la liberté d’expression… censurer un engagement politique, CEDH (art.10)</a:t>
            </a:r>
            <a:endParaRPr lang="fr-FR" dirty="0"/>
          </a:p>
          <a:p>
            <a:pPr lvl="1"/>
            <a:r>
              <a:rPr lang="fr-FR" dirty="0"/>
              <a:t>=&gt; influence du droit européen car 2019 condamnation de E. Bouton par C. </a:t>
            </a:r>
            <a:r>
              <a:rPr lang="fr-FR" dirty="0" err="1"/>
              <a:t>Cass</a:t>
            </a:r>
            <a:r>
              <a:rPr lang="fr-FR" dirty="0"/>
              <a:t> mais requête devant CEDH</a:t>
            </a:r>
            <a:endParaRPr lang="fr-FR" dirty="0"/>
          </a:p>
          <a:p>
            <a:pPr lvl="1"/>
            <a:r>
              <a:rPr lang="fr-FR" dirty="0"/>
              <a:t>En 2020 C. </a:t>
            </a:r>
            <a:r>
              <a:rPr lang="fr-FR" dirty="0" err="1"/>
              <a:t>Cass</a:t>
            </a:r>
            <a:r>
              <a:rPr lang="fr-FR" dirty="0"/>
              <a:t> relaxe I. </a:t>
            </a:r>
            <a:r>
              <a:rPr lang="fr-FR" dirty="0" err="1"/>
              <a:t>Zhdanova</a:t>
            </a:r>
            <a:r>
              <a:rPr lang="fr-FR" dirty="0"/>
              <a:t> : « ingérence disproportionnée »</a:t>
            </a:r>
            <a:endParaRPr lang="fr-FR" dirty="0"/>
          </a:p>
          <a:p>
            <a:pPr lvl="1"/>
            <a:r>
              <a:rPr lang="fr-FR" dirty="0"/>
              <a:t>Quels points communs ? Quelles différences entre les deux affaires qui justifient un tel écart de décision ?</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838200" y="1825625"/>
          <a:ext cx="10515600" cy="2494280"/>
        </p:xfrm>
        <a:graphic>
          <a:graphicData uri="http://schemas.openxmlformats.org/drawingml/2006/table">
            <a:tbl>
              <a:tblPr firstRow="1" bandRow="1">
                <a:tableStyleId>{5C22544A-7EE6-4342-B048-85BDC9FD1C3A}</a:tableStyleId>
              </a:tblPr>
              <a:tblGrid>
                <a:gridCol w="3505200"/>
                <a:gridCol w="3160486"/>
                <a:gridCol w="3849914"/>
              </a:tblGrid>
              <a:tr h="370840">
                <a:tc>
                  <a:txBody>
                    <a:bodyPr/>
                    <a:lstStyle/>
                    <a:p>
                      <a:endParaRPr lang="fr-FR" dirty="0"/>
                    </a:p>
                  </a:txBody>
                  <a:tcPr/>
                </a:tc>
                <a:tc>
                  <a:txBody>
                    <a:bodyPr/>
                    <a:lstStyle/>
                    <a:p>
                      <a:r>
                        <a:rPr lang="fr-FR" dirty="0"/>
                        <a:t>Musée Grévin / Iana </a:t>
                      </a:r>
                      <a:r>
                        <a:rPr lang="fr-FR" dirty="0" err="1"/>
                        <a:t>Zhdanova</a:t>
                      </a:r>
                      <a:endParaRPr lang="fr-FR" dirty="0"/>
                    </a:p>
                  </a:txBody>
                  <a:tcPr/>
                </a:tc>
                <a:tc>
                  <a:txBody>
                    <a:bodyPr/>
                    <a:lstStyle/>
                    <a:p>
                      <a:r>
                        <a:rPr lang="fr-FR" dirty="0"/>
                        <a:t>Eglise de la Madeleine / Eloïse Bouton</a:t>
                      </a:r>
                      <a:endParaRPr lang="fr-FR" dirty="0"/>
                    </a:p>
                  </a:txBody>
                  <a:tcPr/>
                </a:tc>
              </a:tr>
              <a:tr h="370840">
                <a:tc>
                  <a:txBody>
                    <a:bodyPr/>
                    <a:lstStyle/>
                    <a:p>
                      <a:r>
                        <a:rPr lang="fr-FR" dirty="0"/>
                        <a:t>Condamnation en appel ?</a:t>
                      </a:r>
                      <a:endParaRPr lang="fr-FR" dirty="0"/>
                    </a:p>
                  </a:txBody>
                  <a:tcPr/>
                </a:tc>
                <a:tc>
                  <a:txBody>
                    <a:bodyPr/>
                    <a:lstStyle/>
                    <a:p>
                      <a:r>
                        <a:rPr lang="fr-FR" dirty="0"/>
                        <a:t>Non x2</a:t>
                      </a:r>
                      <a:endParaRPr lang="fr-FR" dirty="0"/>
                    </a:p>
                  </a:txBody>
                  <a:tcPr/>
                </a:tc>
                <a:tc>
                  <a:txBody>
                    <a:bodyPr/>
                    <a:lstStyle/>
                    <a:p>
                      <a:r>
                        <a:rPr lang="fr-FR" dirty="0"/>
                        <a:t>oui</a:t>
                      </a:r>
                      <a:endParaRPr lang="fr-FR" dirty="0"/>
                    </a:p>
                  </a:txBody>
                  <a:tcPr/>
                </a:tc>
              </a:tr>
              <a:tr h="370840">
                <a:tc>
                  <a:txBody>
                    <a:bodyPr/>
                    <a:lstStyle/>
                    <a:p>
                      <a:r>
                        <a:rPr lang="fr-FR" dirty="0"/>
                        <a:t>Qui forme le pourvoi en </a:t>
                      </a:r>
                      <a:r>
                        <a:rPr lang="fr-FR" dirty="0" err="1"/>
                        <a:t>cass</a:t>
                      </a:r>
                      <a:r>
                        <a:rPr lang="fr-FR" dirty="0"/>
                        <a:t> ?</a:t>
                      </a:r>
                      <a:endParaRPr lang="fr-FR" dirty="0"/>
                    </a:p>
                  </a:txBody>
                  <a:tcPr/>
                </a:tc>
                <a:tc>
                  <a:txBody>
                    <a:bodyPr/>
                    <a:lstStyle/>
                    <a:p>
                      <a:r>
                        <a:rPr lang="fr-FR" dirty="0"/>
                        <a:t>Procureur/parquet</a:t>
                      </a:r>
                      <a:endParaRPr lang="fr-FR" dirty="0"/>
                    </a:p>
                  </a:txBody>
                  <a:tcPr/>
                </a:tc>
                <a:tc>
                  <a:txBody>
                    <a:bodyPr/>
                    <a:lstStyle/>
                    <a:p>
                      <a:r>
                        <a:rPr lang="fr-FR" dirty="0"/>
                        <a:t>E. Bouton</a:t>
                      </a:r>
                      <a:endParaRPr lang="fr-FR" dirty="0"/>
                    </a:p>
                  </a:txBody>
                  <a:tcPr/>
                </a:tc>
              </a:tr>
              <a:tr h="370840">
                <a:tc>
                  <a:txBody>
                    <a:bodyPr/>
                    <a:lstStyle/>
                    <a:p>
                      <a:r>
                        <a:rPr lang="fr-FR" dirty="0"/>
                        <a:t>Cassation ?</a:t>
                      </a:r>
                      <a:endParaRPr lang="fr-FR" dirty="0"/>
                    </a:p>
                  </a:txBody>
                  <a:tcPr/>
                </a:tc>
                <a:tc>
                  <a:txBody>
                    <a:bodyPr/>
                    <a:lstStyle/>
                    <a:p>
                      <a:r>
                        <a:rPr lang="fr-FR" dirty="0"/>
                        <a:t>Oui 2018/ non 2020</a:t>
                      </a:r>
                      <a:endParaRPr lang="fr-FR" dirty="0"/>
                    </a:p>
                  </a:txBody>
                  <a:tcPr/>
                </a:tc>
                <a:tc>
                  <a:txBody>
                    <a:bodyPr/>
                    <a:lstStyle/>
                    <a:p>
                      <a:r>
                        <a:rPr lang="fr-FR" dirty="0"/>
                        <a:t>Non 2019</a:t>
                      </a:r>
                      <a:endParaRPr lang="fr-FR" dirty="0"/>
                    </a:p>
                  </a:txBody>
                  <a:tcPr/>
                </a:tc>
              </a:tr>
              <a:tr h="370840">
                <a:tc>
                  <a:txBody>
                    <a:bodyPr/>
                    <a:lstStyle/>
                    <a:p>
                      <a:endParaRPr lang="fr-FR" dirty="0"/>
                    </a:p>
                  </a:txBody>
                  <a:tcPr/>
                </a:tc>
                <a:tc>
                  <a:txBody>
                    <a:bodyPr/>
                    <a:lstStyle/>
                    <a:p>
                      <a:r>
                        <a:rPr lang="fr-FR" dirty="0"/>
                        <a:t>relaxée</a:t>
                      </a:r>
                      <a:endParaRPr lang="fr-FR" dirty="0"/>
                    </a:p>
                  </a:txBody>
                  <a:tcPr/>
                </a:tc>
                <a:tc>
                  <a:txBody>
                    <a:bodyPr/>
                    <a:lstStyle/>
                    <a:p>
                      <a:r>
                        <a:rPr lang="fr-FR" dirty="0"/>
                        <a:t>condamnée</a:t>
                      </a:r>
                      <a:endParaRPr lang="fr-FR" dirty="0"/>
                    </a:p>
                  </a:txBody>
                  <a:tcPr/>
                </a:tc>
              </a:tr>
              <a:tr h="370840">
                <a:tc>
                  <a:txBody>
                    <a:bodyPr/>
                    <a:lstStyle/>
                    <a:p>
                      <a:r>
                        <a:rPr lang="fr-FR" dirty="0"/>
                        <a:t>CEDH</a:t>
                      </a:r>
                      <a:endParaRPr lang="fr-FR" dirty="0"/>
                    </a:p>
                  </a:txBody>
                  <a:tcPr/>
                </a:tc>
                <a:tc>
                  <a:txBody>
                    <a:bodyPr/>
                    <a:lstStyle/>
                    <a:p>
                      <a:r>
                        <a:rPr lang="fr-FR" dirty="0"/>
                        <a:t>non</a:t>
                      </a:r>
                      <a:endParaRPr lang="fr-FR" dirty="0"/>
                    </a:p>
                  </a:txBody>
                  <a:tcPr/>
                </a:tc>
                <a:tc>
                  <a:txBody>
                    <a:bodyPr/>
                    <a:lstStyle/>
                    <a:p>
                      <a:r>
                        <a:rPr lang="fr-FR" dirty="0"/>
                        <a:t>Oui</a:t>
                      </a:r>
                      <a:endParaRPr lang="fr-FR" dirty="0"/>
                    </a:p>
                    <a:p>
                      <a:r>
                        <a:rPr lang="fr-FR" dirty="0"/>
                        <a:t>=&gt; Arrêt de violation</a:t>
                      </a:r>
                      <a:endParaRPr lang="fr-FR"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 </a:t>
            </a:r>
            <a:r>
              <a:rPr lang="fr-FR" dirty="0" err="1"/>
              <a:t>Cass</a:t>
            </a:r>
            <a:r>
              <a:rPr lang="fr-FR" dirty="0"/>
              <a:t> et « contrôle de proportionnalité »</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a:t>L'influence de la Cour européenne des droits de l'homme</a:t>
            </a:r>
            <a:endParaRPr lang="fr-FR" dirty="0"/>
          </a:p>
          <a:p>
            <a:pPr marL="0" indent="0">
              <a:buNone/>
            </a:pPr>
            <a:r>
              <a:rPr lang="fr-FR" dirty="0"/>
              <a:t>La Chambre criminelle se livre en effet à </a:t>
            </a:r>
            <a:r>
              <a:rPr lang="fr-FR" b="1" u="sng" dirty="0"/>
              <a:t>un contrôle de proportionnalité</a:t>
            </a:r>
            <a:r>
              <a:rPr lang="fr-FR" dirty="0"/>
              <a:t> identique à celui exercé par la CEDH. Elle se place non pas sur le terrain des éléments constitutifs de l'infraction mais sur celui de l'incrimination. Les faits demeurent constitutifs du délit d'exhibition sexuelle, mais l'incrimination est considérée comme "une ingérence disproportionnée dans l'exercice de la liberté d'expression".</a:t>
            </a:r>
            <a:endParaRPr lang="fr-FR" dirty="0"/>
          </a:p>
          <a:p>
            <a:pPr marL="0" indent="0">
              <a:buNone/>
            </a:pPr>
            <a:r>
              <a:rPr lang="fr-FR" dirty="0"/>
              <a:t>Ce contrôle de proportionnalité est exercé de manière courante par la CEDH. Dans un arrêt Pichon et Sajous c. France du 2 octobre 2001, elle a ainsi mis en balance un comportement illicite, en l'espèce le refus par un pharmacien de vendre des contraceptifs, et le droit de manifester une opposition liée à des convictions politiques ou religieuses. Dans l'arrêt Pichon et Sajous, la Cour avait finalement conclu que l'incrimination et la condamnation des requérants pour refus de vente n’emportaient pas une atteinte excessive au droit de manifester leurs convictions.</a:t>
            </a:r>
            <a:endParaRPr lang="fr-FR" dirty="0"/>
          </a:p>
          <a:p>
            <a:pPr marL="0" indent="0">
              <a:buNone/>
            </a:pPr>
            <a:r>
              <a:rPr lang="fr-FR" dirty="0"/>
              <a:t>La CEDH estimerait-elle que l'incrimination d'une </a:t>
            </a:r>
            <a:r>
              <a:rPr lang="fr-FR" dirty="0" err="1"/>
              <a:t>Femen</a:t>
            </a:r>
            <a:r>
              <a:rPr lang="fr-FR" dirty="0"/>
              <a:t> pour exhibition sexuelle n’emporte aucune atteinte à sa liberté d'expression ? La Cour de cassation a préféré ne pas prendre le risque d'une condamnation, n'ignorant pas que la CEDH, en matière de liberté d'expression, intègre certains éléments issus du droit </a:t>
            </a:r>
            <a:r>
              <a:rPr lang="fr-FR" dirty="0" err="1"/>
              <a:t>anglo</a:t>
            </a:r>
            <a:r>
              <a:rPr lang="fr-FR" dirty="0"/>
              <a:t>- saxon. L'action des </a:t>
            </a:r>
            <a:r>
              <a:rPr lang="fr-FR" dirty="0" err="1"/>
              <a:t>Femens</a:t>
            </a:r>
            <a:r>
              <a:rPr lang="fr-FR" dirty="0"/>
              <a:t> pourrait ainsi être perçue comme l'exemple type du "</a:t>
            </a:r>
            <a:r>
              <a:rPr lang="fr-FR" dirty="0" err="1"/>
              <a:t>Symbolic</a:t>
            </a:r>
            <a:r>
              <a:rPr lang="fr-FR" dirty="0"/>
              <a:t> Speech" directement inspiré de la jurisprudence américaine sur le Premier Amendement.</a:t>
            </a:r>
            <a:endParaRPr lang="fr-FR" dirty="0"/>
          </a:p>
          <a:p>
            <a:pPr marL="0" indent="0">
              <a:buNone/>
            </a:pPr>
            <a:r>
              <a:rPr lang="fr-FR" dirty="0">
                <a:hlinkClick r:id="rId1"/>
              </a:rPr>
              <a:t>http://libertescheries.blogspot.com/2020/03/comment-rhabiller-une-femen.html</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BILAN</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Un conflit interne en France : appel /</a:t>
            </a:r>
            <a:r>
              <a:rPr lang="fr-FR" dirty="0" err="1"/>
              <a:t>cass</a:t>
            </a:r>
            <a:endParaRPr lang="fr-FR" dirty="0"/>
          </a:p>
          <a:p>
            <a:r>
              <a:rPr lang="fr-FR" dirty="0"/>
              <a:t>Un enjeu pour les féministes : reconnaissance du corps féminin comme moyen d’expression politique dénué de connotation sexuelle.</a:t>
            </a:r>
            <a:endParaRPr lang="fr-FR" dirty="0"/>
          </a:p>
          <a:p>
            <a:r>
              <a:rPr lang="fr-FR" dirty="0"/>
              <a:t>Un enjeu pour les juges français // conformité à la convention européenne des droits de l’homme et de sauvegarde des libertés ratifiée par la France en 1974.</a:t>
            </a:r>
            <a:endParaRPr lang="fr-FR" dirty="0"/>
          </a:p>
          <a:p>
            <a:r>
              <a:rPr lang="fr-FR" dirty="0"/>
              <a:t>=&gt; interaction entre droit international et droit interne</a:t>
            </a:r>
            <a:endParaRPr lang="fr-FR" dirty="0"/>
          </a:p>
          <a:p>
            <a:r>
              <a:rPr lang="fr-FR" dirty="0"/>
              <a:t>=&gt; affaiblissement de la souveraineté / le juge ne se borne plus à appliquer la loi française… cf. </a:t>
            </a:r>
            <a:r>
              <a:rPr lang="fr-FR"/>
              <a:t>A. Supiot</a:t>
            </a:r>
            <a:endParaRPr lang="fr-FR" dirty="0"/>
          </a:p>
          <a:p>
            <a:r>
              <a:rPr lang="fr-FR" dirty="0"/>
              <a:t>=&gt; « un ordre pluraliste » ou « un universalisme de surplomb » (Delmas-Marty) ?</a:t>
            </a:r>
            <a:endParaRPr lang="fr-FR" dirty="0"/>
          </a:p>
          <a:p>
            <a:endParaRPr lang="fr-FR" dirty="0"/>
          </a:p>
          <a:p>
            <a:r>
              <a:rPr lang="fr-FR" dirty="0"/>
              <a:t>Réflexion pour aller plus loin : </a:t>
            </a:r>
            <a:endParaRPr lang="fr-FR" dirty="0"/>
          </a:p>
          <a:p>
            <a:pPr lvl="1"/>
            <a:r>
              <a:rPr lang="fr-FR" dirty="0"/>
              <a:t>Sur la nudité comme moyen d’expression politique</a:t>
            </a:r>
            <a:endParaRPr lang="fr-FR" dirty="0"/>
          </a:p>
          <a:p>
            <a:pPr lvl="1"/>
            <a:r>
              <a:rPr lang="fr-FR" dirty="0"/>
              <a:t>Sur la perception du corps féminin et l’usage qui en est fait</a:t>
            </a:r>
            <a:endParaRPr lang="fr-FR" dirty="0"/>
          </a:p>
          <a:p>
            <a:pPr lvl="1"/>
            <a:r>
              <a:rPr lang="fr-FR" dirty="0"/>
              <a:t>Sur la désobéissance aux lois en démocratie : la désobéissance est-elle un moyen légitime pour faire évoluer les lois ?</a:t>
            </a:r>
            <a:endParaRPr lang="fr-FR" dirty="0"/>
          </a:p>
          <a:p>
            <a:pPr lv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Notions supplémentaires</a:t>
            </a:r>
            <a:endParaRPr lang="fr-FR" dirty="0"/>
          </a:p>
        </p:txBody>
      </p:sp>
      <p:sp>
        <p:nvSpPr>
          <p:cNvPr id="3" name="Espace réservé du contenu 2"/>
          <p:cNvSpPr>
            <a:spLocks noGrp="1"/>
          </p:cNvSpPr>
          <p:nvPr>
            <p:ph idx="1"/>
          </p:nvPr>
        </p:nvSpPr>
        <p:spPr/>
        <p:txBody>
          <a:bodyPr/>
          <a:lstStyle/>
          <a:p>
            <a:r>
              <a:rPr lang="fr-FR" dirty="0"/>
              <a:t>Juridictions : tribunal correctionnel / cour d’appel / cour de cassation</a:t>
            </a:r>
            <a:endParaRPr lang="fr-FR" dirty="0"/>
          </a:p>
          <a:p>
            <a:r>
              <a:rPr lang="fr-FR" dirty="0"/>
              <a:t>Arrêt de </a:t>
            </a:r>
            <a:r>
              <a:rPr lang="fr-FR" dirty="0" err="1"/>
              <a:t>rebellion</a:t>
            </a:r>
            <a:endParaRPr lang="fr-FR" dirty="0"/>
          </a:p>
          <a:p>
            <a:r>
              <a:rPr lang="fr-FR" dirty="0"/>
              <a:t>Liberté d’expression</a:t>
            </a: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Mireille Delmas-Marty</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a:t>« Internationalisation du droit » n’est pas synonyme de « droit international » ; c’est une dynamique, un ensemble de mouvements </a:t>
            </a:r>
            <a:r>
              <a:rPr lang="fr-FR" dirty="0" err="1"/>
              <a:t>stimulés</a:t>
            </a:r>
            <a:r>
              <a:rPr lang="fr-FR" dirty="0"/>
              <a:t> par le jeu d’interactions entre les droits internationaux et les droits internes. </a:t>
            </a:r>
            <a:endParaRPr lang="fr-FR" dirty="0"/>
          </a:p>
          <a:p>
            <a:pPr algn="just"/>
            <a:r>
              <a:rPr lang="fr-FR" dirty="0"/>
              <a:t>Retenons que l’Europe est un laboratoire où l’on peut </a:t>
            </a:r>
            <a:r>
              <a:rPr lang="fr-FR" dirty="0" err="1"/>
              <a:t>évaluer</a:t>
            </a:r>
            <a:r>
              <a:rPr lang="fr-FR" dirty="0"/>
              <a:t> les </a:t>
            </a:r>
            <a:r>
              <a:rPr lang="fr-FR" dirty="0" err="1"/>
              <a:t>conséquences</a:t>
            </a:r>
            <a:r>
              <a:rPr lang="fr-FR" dirty="0"/>
              <a:t> de l’internationalisation, les </a:t>
            </a:r>
            <a:r>
              <a:rPr lang="fr-FR" dirty="0" err="1"/>
              <a:t>succès</a:t>
            </a:r>
            <a:r>
              <a:rPr lang="fr-FR" dirty="0"/>
              <a:t> comme les </a:t>
            </a:r>
            <a:r>
              <a:rPr lang="fr-FR" dirty="0" err="1"/>
              <a:t>échecs</a:t>
            </a:r>
            <a:r>
              <a:rPr lang="fr-FR" dirty="0"/>
              <a:t>. Certes un laboratoire n’est pas un </a:t>
            </a:r>
            <a:r>
              <a:rPr lang="fr-FR" dirty="0" err="1"/>
              <a:t>modèle</a:t>
            </a:r>
            <a:r>
              <a:rPr lang="fr-FR" dirty="0"/>
              <a:t> à suivre, mais c’est une masse d’</a:t>
            </a:r>
            <a:r>
              <a:rPr lang="fr-FR" dirty="0" err="1"/>
              <a:t>expériences</a:t>
            </a:r>
            <a:r>
              <a:rPr lang="fr-FR" dirty="0"/>
              <a:t>. Confronté à d’autres, le laboratoire </a:t>
            </a:r>
            <a:r>
              <a:rPr lang="fr-FR" dirty="0" err="1"/>
              <a:t>européen</a:t>
            </a:r>
            <a:r>
              <a:rPr lang="fr-FR" dirty="0"/>
              <a:t> devrait permettre, dans un monde bouleversé par l’internationalisation du droit, d’</a:t>
            </a:r>
            <a:r>
              <a:rPr lang="fr-FR" dirty="0" err="1"/>
              <a:t>éclairer</a:t>
            </a:r>
            <a:r>
              <a:rPr lang="fr-FR" dirty="0"/>
              <a:t> les conditions qui permettraient de corriger les pathologies de l’ordre juridique et de favoriser sa </a:t>
            </a:r>
            <a:r>
              <a:rPr lang="fr-FR" dirty="0" err="1"/>
              <a:t>métamorphose</a:t>
            </a:r>
            <a:r>
              <a:rPr lang="fr-FR" dirty="0"/>
              <a:t> en un ordre pluraliste. </a:t>
            </a:r>
            <a:endParaRPr lang="fr-FR" dirty="0"/>
          </a:p>
          <a:p>
            <a:endParaRPr lang="fr-FR" dirty="0"/>
          </a:p>
          <a:p>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Alain </a:t>
            </a:r>
            <a:r>
              <a:rPr lang="fr-FR" dirty="0" err="1"/>
              <a:t>Supiot</a:t>
            </a:r>
            <a:endParaRPr lang="fr-FR" dirty="0"/>
          </a:p>
        </p:txBody>
      </p:sp>
      <p:sp>
        <p:nvSpPr>
          <p:cNvPr id="3" name="Espace réservé du contenu 2"/>
          <p:cNvSpPr>
            <a:spLocks noGrp="1"/>
          </p:cNvSpPr>
          <p:nvPr>
            <p:ph idx="1"/>
          </p:nvPr>
        </p:nvSpPr>
        <p:spPr/>
        <p:txBody>
          <a:bodyPr>
            <a:normAutofit/>
          </a:bodyPr>
          <a:lstStyle/>
          <a:p>
            <a:pPr algn="just"/>
            <a:r>
              <a:rPr lang="fr-FR" dirty="0"/>
              <a:t>L’internationalisation du droit est donc d’abord un constat : celui de l’affaiblissement de cette souveraineté́ au profit de normes supra ou </a:t>
            </a:r>
            <a:r>
              <a:rPr lang="fr-FR" dirty="0" err="1"/>
              <a:t>infra-étatiques</a:t>
            </a:r>
            <a:r>
              <a:rPr lang="fr-FR" dirty="0"/>
              <a:t>, dont le champ d’application déborde les </a:t>
            </a:r>
            <a:r>
              <a:rPr lang="fr-FR" dirty="0" err="1"/>
              <a:t>frontières</a:t>
            </a:r>
            <a:r>
              <a:rPr lang="fr-FR" dirty="0"/>
              <a:t> nationales. </a:t>
            </a:r>
            <a:endParaRPr lang="fr-FR" dirty="0"/>
          </a:p>
          <a:p>
            <a:pPr algn="just"/>
            <a:r>
              <a:rPr lang="fr-FR" dirty="0"/>
              <a:t>(…) La lecture du visa de nombreux arrêts de la Cour de cassation suffirait à convaincre que le temps n’est plus où le juge pouvait se borner à appliquer la loi </a:t>
            </a:r>
            <a:r>
              <a:rPr lang="fr-FR" dirty="0" err="1"/>
              <a:t>française</a:t>
            </a:r>
            <a:r>
              <a:rPr lang="fr-FR" dirty="0"/>
              <a:t>. </a:t>
            </a:r>
            <a:r>
              <a:rPr lang="fr-FR" dirty="0" err="1"/>
              <a:t>Même</a:t>
            </a:r>
            <a:r>
              <a:rPr lang="fr-FR" dirty="0"/>
              <a:t> lorsqu’il doit trancher des questions </a:t>
            </a:r>
            <a:r>
              <a:rPr lang="fr-FR" dirty="0" err="1"/>
              <a:t>éminemment</a:t>
            </a:r>
            <a:r>
              <a:rPr lang="fr-FR" dirty="0"/>
              <a:t> domestiques, (…) il se </a:t>
            </a:r>
            <a:r>
              <a:rPr lang="fr-FR" dirty="0" err="1"/>
              <a:t>réfère</a:t>
            </a:r>
            <a:r>
              <a:rPr lang="fr-FR" dirty="0"/>
              <a:t> </a:t>
            </a:r>
            <a:r>
              <a:rPr lang="fr-FR" dirty="0" err="1"/>
              <a:t>désormais</a:t>
            </a:r>
            <a:r>
              <a:rPr lang="fr-FR" dirty="0"/>
              <a:t> à un </a:t>
            </a:r>
            <a:r>
              <a:rPr lang="fr-FR" dirty="0" err="1"/>
              <a:t>très</a:t>
            </a:r>
            <a:r>
              <a:rPr lang="fr-FR" dirty="0"/>
              <a:t> large </a:t>
            </a:r>
            <a:r>
              <a:rPr lang="fr-FR" dirty="0" err="1"/>
              <a:t>éventail</a:t>
            </a:r>
            <a:r>
              <a:rPr lang="fr-FR" dirty="0"/>
              <a:t> de sources venues d’ailleurs (</a:t>
            </a:r>
            <a:r>
              <a:rPr lang="fr-FR" dirty="0" err="1"/>
              <a:t>traités</a:t>
            </a:r>
            <a:r>
              <a:rPr lang="fr-FR" dirty="0"/>
              <a:t>, chartes, directives, conventions collectives, etc.) </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Source :</a:t>
            </a:r>
            <a:endParaRPr lang="fr-FR" dirty="0"/>
          </a:p>
        </p:txBody>
      </p:sp>
      <p:sp>
        <p:nvSpPr>
          <p:cNvPr id="3" name="Espace réservé du contenu 2"/>
          <p:cNvSpPr>
            <a:spLocks noGrp="1"/>
          </p:cNvSpPr>
          <p:nvPr>
            <p:ph idx="1"/>
          </p:nvPr>
        </p:nvSpPr>
        <p:spPr/>
        <p:txBody>
          <a:bodyPr/>
          <a:lstStyle/>
          <a:p>
            <a:pPr lvl="0"/>
            <a:r>
              <a:rPr lang="fr-FR" dirty="0"/>
              <a:t>Dialogue dans la revue Esprit, entre Mireille Delmas-Marty et Alain </a:t>
            </a:r>
            <a:r>
              <a:rPr lang="fr-FR" dirty="0" err="1"/>
              <a:t>Supiot</a:t>
            </a:r>
            <a:r>
              <a:rPr lang="fr-FR" dirty="0"/>
              <a:t>, L’internationalisation du droit : dégradation ou recomposition ?</a:t>
            </a:r>
            <a:endParaRPr lang="fr-FR" dirty="0"/>
          </a:p>
          <a:p>
            <a:r>
              <a:rPr lang="fr-FR" u="sng" dirty="0">
                <a:hlinkClick r:id="rId1"/>
              </a:rPr>
              <a:t>https://esprit.presse.fr/article/mireille-delmas-marty-et-alain-supiot/l-internationalisation-du-droit-degradation-ou-recomposition-dialogue-37239#:~:text=Mireille%20Delmas%2DMarty%20%E2%80%93%20%C2%AB%20Internationalisation,fragment%C3%A9s)%20et%20les%20droits%20internes</a:t>
            </a:r>
            <a:r>
              <a:rPr lang="fr-FR" dirty="0"/>
              <a:t>.</a:t>
            </a: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La poitrine dénudée d’une FEMEN est-elle un exhibition sexuelle ? Qu’en disent les tribunaux français ? Et la CEDH ?</a:t>
            </a:r>
            <a:endParaRPr lang="fr-FR" dirty="0"/>
          </a:p>
        </p:txBody>
      </p:sp>
      <p:sp>
        <p:nvSpPr>
          <p:cNvPr id="3" name="Sous-titre 2"/>
          <p:cNvSpPr>
            <a:spLocks noGrp="1"/>
          </p:cNvSpPr>
          <p:nvPr>
            <p:ph type="subTitle" idx="1"/>
          </p:nvPr>
        </p:nvSpPr>
        <p:spPr>
          <a:xfrm>
            <a:off x="1524000" y="3602038"/>
            <a:ext cx="9144000" cy="2296738"/>
          </a:xfrm>
        </p:spPr>
        <p:txBody>
          <a:bodyPr>
            <a:normAutofit/>
          </a:bodyPr>
          <a:lstStyle/>
          <a:p>
            <a:r>
              <a:rPr lang="fr-FR" sz="2000" dirty="0"/>
              <a:t>Thèmes du programme : Partie 1 – Comment le droit est-il organisé ?</a:t>
            </a:r>
            <a:endParaRPr lang="fr-FR" sz="2000" dirty="0"/>
          </a:p>
          <a:p>
            <a:r>
              <a:rPr lang="fr-FR" sz="1600" dirty="0"/>
              <a:t>1.3 – Les relations internationales et le droit </a:t>
            </a:r>
            <a:r>
              <a:rPr lang="fr-FR" sz="1600" b="1" dirty="0"/>
              <a:t>1.3.2 – L’internationalisation du droit</a:t>
            </a:r>
            <a:endParaRPr lang="fr-FR" sz="1600" b="1" dirty="0"/>
          </a:p>
          <a:p>
            <a:r>
              <a:rPr lang="fr-FR" sz="2000" dirty="0"/>
              <a:t>Partie 2 – des questions juridiques contemporaines</a:t>
            </a:r>
            <a:endParaRPr lang="fr-FR" sz="2000" dirty="0"/>
          </a:p>
          <a:p>
            <a:r>
              <a:rPr lang="fr-FR" sz="1600" dirty="0"/>
              <a:t>2.2 – Liberté, égalité, fraternité</a:t>
            </a:r>
            <a:endParaRPr lang="fr-FR" sz="1600" dirty="0"/>
          </a:p>
          <a:p>
            <a:r>
              <a:rPr lang="fr-FR" sz="1600" dirty="0"/>
              <a:t>2.2.1 Liberté et sécurité + 2.2.2 Egalité et lutte contre les discriminations + 2.3.5 Sexe, droit et normes sociales</a:t>
            </a:r>
            <a:endParaRPr lang="fr-FR" sz="1600" dirty="0"/>
          </a:p>
          <a:p>
            <a:endParaRPr lang="fr-FR" dirty="0"/>
          </a:p>
        </p:txBody>
      </p:sp>
      <p:pic>
        <p:nvPicPr>
          <p:cNvPr id="5" name="Image 4"/>
          <p:cNvPicPr>
            <a:picLocks noChangeAspect="1"/>
          </p:cNvPicPr>
          <p:nvPr/>
        </p:nvPicPr>
        <p:blipFill>
          <a:blip r:embed="rId1"/>
          <a:stretch>
            <a:fillRect/>
          </a:stretch>
        </p:blipFill>
        <p:spPr>
          <a:xfrm>
            <a:off x="282684" y="340519"/>
            <a:ext cx="1721497" cy="1234281"/>
          </a:xfrm>
          <a:prstGeom prst="rect">
            <a:avLst/>
          </a:prstGeom>
        </p:spPr>
      </p:pic>
      <p:pic>
        <p:nvPicPr>
          <p:cNvPr id="7" name="Image 6"/>
          <p:cNvPicPr>
            <a:picLocks noChangeAspect="1"/>
          </p:cNvPicPr>
          <p:nvPr/>
        </p:nvPicPr>
        <p:blipFill>
          <a:blip r:embed="rId2"/>
          <a:stretch>
            <a:fillRect/>
          </a:stretch>
        </p:blipFill>
        <p:spPr>
          <a:xfrm>
            <a:off x="10406919" y="4773885"/>
            <a:ext cx="1502396" cy="1868652"/>
          </a:xfrm>
          <a:prstGeom prst="rect">
            <a:avLst/>
          </a:prstGeom>
        </p:spPr>
      </p:pic>
      <p:pic>
        <p:nvPicPr>
          <p:cNvPr id="11" name="Image 10"/>
          <p:cNvPicPr>
            <a:picLocks noChangeAspect="1"/>
          </p:cNvPicPr>
          <p:nvPr/>
        </p:nvPicPr>
        <p:blipFill>
          <a:blip r:embed="rId3"/>
          <a:stretch>
            <a:fillRect/>
          </a:stretch>
        </p:blipFill>
        <p:spPr>
          <a:xfrm>
            <a:off x="10246711" y="318321"/>
            <a:ext cx="1393672" cy="1608083"/>
          </a:xfrm>
          <a:prstGeom prst="rect">
            <a:avLst/>
          </a:prstGeom>
        </p:spPr>
      </p:pic>
      <p:pic>
        <p:nvPicPr>
          <p:cNvPr id="13" name="Image 12"/>
          <p:cNvPicPr>
            <a:picLocks noChangeAspect="1"/>
          </p:cNvPicPr>
          <p:nvPr/>
        </p:nvPicPr>
        <p:blipFill>
          <a:blip r:embed="rId4"/>
          <a:stretch>
            <a:fillRect/>
          </a:stretch>
        </p:blipFill>
        <p:spPr>
          <a:xfrm>
            <a:off x="394284" y="5403303"/>
            <a:ext cx="2692866" cy="119860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I. Une première affaire : une FEMEN au Musée Grévin.</a:t>
            </a:r>
            <a:endParaRPr lang="fr-FR" dirty="0"/>
          </a:p>
        </p:txBody>
      </p:sp>
      <p:sp>
        <p:nvSpPr>
          <p:cNvPr id="5" name="Espace réservé du texte 4"/>
          <p:cNvSpPr>
            <a:spLocks noGrp="1"/>
          </p:cNvSpPr>
          <p:nvPr>
            <p:ph type="body" idx="1"/>
          </p:nvPr>
        </p:nvSpPr>
        <p:spPr/>
        <p:txBody>
          <a:bodyPr/>
          <a:lstStyle/>
          <a:p>
            <a:endParaRPr lang="fr-FR" dirty="0"/>
          </a:p>
        </p:txBody>
      </p:sp>
      <p:pic>
        <p:nvPicPr>
          <p:cNvPr id="3" name="Image 2"/>
          <p:cNvPicPr>
            <a:picLocks noChangeAspect="1"/>
          </p:cNvPicPr>
          <p:nvPr/>
        </p:nvPicPr>
        <p:blipFill>
          <a:blip r:embed="rId1"/>
          <a:stretch>
            <a:fillRect/>
          </a:stretch>
        </p:blipFill>
        <p:spPr>
          <a:xfrm>
            <a:off x="9080754" y="3755898"/>
            <a:ext cx="2857500" cy="28575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A. Qui sont les FEMEN ?</a:t>
            </a:r>
            <a:endParaRPr lang="fr-FR" dirty="0"/>
          </a:p>
        </p:txBody>
      </p:sp>
      <p:sp>
        <p:nvSpPr>
          <p:cNvPr id="5" name="Espace réservé du contenu 4"/>
          <p:cNvSpPr>
            <a:spLocks noGrp="1"/>
          </p:cNvSpPr>
          <p:nvPr>
            <p:ph idx="1"/>
          </p:nvPr>
        </p:nvSpPr>
        <p:spPr/>
        <p:txBody>
          <a:bodyPr/>
          <a:lstStyle/>
          <a:p>
            <a:r>
              <a:rPr lang="fr-FR" dirty="0"/>
              <a:t>Répondre aux questions suivantes après visionnage de la vidéo</a:t>
            </a:r>
            <a:endParaRPr lang="fr-FR" dirty="0"/>
          </a:p>
          <a:p>
            <a:r>
              <a:rPr lang="fr-FR" dirty="0"/>
              <a:t>TRACKS ARTE  </a:t>
            </a:r>
            <a:r>
              <a:rPr lang="fr-FR" dirty="0">
                <a:hlinkClick r:id="rId1"/>
              </a:rPr>
              <a:t>https://www.youtube.com/watch?v=Tg0jEAcc1Bc</a:t>
            </a:r>
            <a:r>
              <a:rPr lang="fr-FR" dirty="0"/>
              <a:t> </a:t>
            </a:r>
            <a:endParaRPr lang="fr-FR" dirty="0"/>
          </a:p>
          <a:p>
            <a:r>
              <a:rPr lang="fr-FR" sz="1600" dirty="0"/>
              <a:t>NB. : attention vidéo de 11 min très orientée sur la dimension « </a:t>
            </a:r>
            <a:r>
              <a:rPr lang="fr-FR" sz="1600" dirty="0" err="1"/>
              <a:t>religiophobe</a:t>
            </a:r>
            <a:r>
              <a:rPr lang="fr-FR" sz="1600" dirty="0"/>
              <a:t> » des FEMEN. Prendre quelques précautions oratoires avec les élèves.</a:t>
            </a:r>
            <a:endParaRPr lang="fr-FR" dirty="0"/>
          </a:p>
          <a:p>
            <a:r>
              <a:rPr lang="fr-FR" dirty="0"/>
              <a:t>Que signifie FEMEN ?</a:t>
            </a:r>
            <a:endParaRPr lang="fr-FR" dirty="0"/>
          </a:p>
          <a:p>
            <a:r>
              <a:rPr lang="fr-FR" dirty="0"/>
              <a:t>De quel pays le mouvement est-il originaire ?</a:t>
            </a:r>
            <a:endParaRPr lang="fr-FR" dirty="0"/>
          </a:p>
          <a:p>
            <a:r>
              <a:rPr lang="fr-FR" dirty="0"/>
              <a:t>Contre quoi/qui les </a:t>
            </a:r>
            <a:r>
              <a:rPr lang="fr-FR" dirty="0" err="1"/>
              <a:t>Femen</a:t>
            </a:r>
            <a:r>
              <a:rPr lang="fr-FR" dirty="0"/>
              <a:t> protestent-elles ?</a:t>
            </a:r>
            <a:endParaRPr lang="fr-FR" dirty="0"/>
          </a:p>
          <a:p>
            <a:r>
              <a:rPr lang="fr-FR" dirty="0"/>
              <a:t>Pourquoi manifestent-elles poitrine dénudée ?</a:t>
            </a:r>
            <a:endParaRPr lang="fr-FR" dirty="0"/>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20371</Words>
  <Application>WPS Writer</Application>
  <PresentationFormat>Grand écran</PresentationFormat>
  <Paragraphs>282</Paragraphs>
  <Slides>27</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27</vt:i4>
      </vt:variant>
    </vt:vector>
  </HeadingPairs>
  <TitlesOfParts>
    <vt:vector size="41" baseType="lpstr">
      <vt:lpstr>Arial</vt:lpstr>
      <vt:lpstr>SimSun</vt:lpstr>
      <vt:lpstr>Wingdings</vt:lpstr>
      <vt:lpstr>Calibri</vt:lpstr>
      <vt:lpstr>Helvetica Neue</vt:lpstr>
      <vt:lpstr>Times New Roman</vt:lpstr>
      <vt:lpstr>Symbol</vt:lpstr>
      <vt:lpstr>Kingsoft Sign</vt:lpstr>
      <vt:lpstr>Calibri Light</vt:lpstr>
      <vt:lpstr>Microsoft YaHei</vt:lpstr>
      <vt:lpstr>汉仪旗黑</vt:lpstr>
      <vt:lpstr>Arial Unicode MS</vt:lpstr>
      <vt:lpstr>宋体-简</vt:lpstr>
      <vt:lpstr>Thème Office</vt:lpstr>
      <vt:lpstr>INTERNATIONALISATION DU DROIT</vt:lpstr>
      <vt:lpstr>Le programme</vt:lpstr>
      <vt:lpstr>Notions supplémentaires</vt:lpstr>
      <vt:lpstr>Mireille Delmas-Marty</vt:lpstr>
      <vt:lpstr>Alain Supiot</vt:lpstr>
      <vt:lpstr>Source :</vt:lpstr>
      <vt:lpstr>La poitrine dénudée d’une FEMEN est-elle un exhibition sexuelle ? Qu’en disent les tribunaux français ? Et la CEDH ?</vt:lpstr>
      <vt:lpstr>I. Une première affaire : une FEMEN au Musée Grévin.</vt:lpstr>
      <vt:lpstr>A. Qui sont les FEMEN ?</vt:lpstr>
      <vt:lpstr>Synthèse rapide : (synthèse après visionnage de la vidéo : TRACKS ARTE  https://www.youtube.com/watch?v=Tg0jEAcc1Bc ) </vt:lpstr>
      <vt:lpstr>POURQUOI la poitrine dénudée des FEMEN ?</vt:lpstr>
      <vt:lpstr>B. Présentation de l’affaire</vt:lpstr>
      <vt:lpstr>Réponses aux questions.</vt:lpstr>
      <vt:lpstr>C. L’affaire : chronologie de la procédure</vt:lpstr>
      <vt:lpstr>Bilan</vt:lpstr>
      <vt:lpstr>Fondements juridiques :</vt:lpstr>
      <vt:lpstr>Rappel sous forme de questions :</vt:lpstr>
      <vt:lpstr>Comprendre la décision de la cour de cassation* ? * https://www.courdecassation.fr/institution_1/presentation_2845/ </vt:lpstr>
      <vt:lpstr>Extrait de l’arrêt n°35 du 26 février 2020 – cour de cassation, chambre criminelle.</vt:lpstr>
      <vt:lpstr>II. L’affaire Eloïse Bouton</vt:lpstr>
      <vt:lpstr>A) Relevez les faits et la procédure </vt:lpstr>
      <vt:lpstr>B) Lecture de l’arrêt de cassation</vt:lpstr>
      <vt:lpstr>c) La requête devant la CEDH</vt:lpstr>
      <vt:lpstr>III. Bilan : internationalisation du droit ?</vt:lpstr>
      <vt:lpstr>PowerPoint 演示文稿</vt:lpstr>
      <vt:lpstr>C. Cass et « contrôle de proportionnalité »</vt:lpstr>
      <vt:lpstr>BILAN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poitrine dénudée d’une FEMEN est-elle un exhibition sexuelle ?</dc:title>
  <dc:creator>Utilisateur Microsoft Office</dc:creator>
  <cp:lastModifiedBy>WPS_1682767187</cp:lastModifiedBy>
  <cp:revision>52</cp:revision>
  <dcterms:created xsi:type="dcterms:W3CDTF">2023-12-16T07:45:59Z</dcterms:created>
  <dcterms:modified xsi:type="dcterms:W3CDTF">2023-12-16T07:45:59Z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1033-5.6.0.8082</vt:lpwstr>
  </property>
</Properties>
</file>