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57" r:id="rId4"/>
    <p:sldId id="258" r:id="rId5"/>
    <p:sldId id="259" r:id="rId6"/>
    <p:sldId id="260" r:id="rId7"/>
    <p:sldId id="261" r:id="rId8"/>
    <p:sldId id="262" r:id="rId9"/>
    <p:sldId id="268" r:id="rId10"/>
    <p:sldId id="271" r:id="rId11"/>
    <p:sldId id="269" r:id="rId12"/>
    <p:sldId id="270" r:id="rId13"/>
    <p:sldId id="274" r:id="rId14"/>
    <p:sldId id="275" r:id="rId15"/>
    <p:sldId id="273" r:id="rId16"/>
    <p:sldId id="272" r:id="rId17"/>
    <p:sldId id="263" r:id="rId18"/>
    <p:sldId id="279" r:id="rId19"/>
    <p:sldId id="265" r:id="rId20"/>
    <p:sldId id="266" r:id="rId21"/>
    <p:sldId id="267" r:id="rId22"/>
    <p:sldId id="276" r:id="rId23"/>
    <p:sldId id="277"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8"/>
    <p:restoredTop sz="96281"/>
  </p:normalViewPr>
  <p:slideViewPr>
    <p:cSldViewPr snapToGrid="0" snapToObjects="1">
      <p:cViewPr varScale="1">
        <p:scale>
          <a:sx n="91" d="100"/>
          <a:sy n="91" d="100"/>
        </p:scale>
        <p:origin x="192" y="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3/7/23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3/7/23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3/7/23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3/7/23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3/7/23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cne-ethique.fr/node/52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efigaro.fr/actualite-france/2018/08/03/01016-20180803ARTFIG00020-vincent-humbert-l-homme-qui-a-relance-le-debat-sur-la-fin-de-vie.php" TargetMode="External"/><Relationship Id="rId2" Type="http://schemas.openxmlformats.org/officeDocument/2006/relationships/hyperlink" Target="https://www.lemonde.fr/societe/article/2019/04/11/euthanasie-nicolas-bonnemaison-definitivement-radie-de-l-ordre-des-medecins_5448802_3224.html" TargetMode="External"/><Relationship Id="rId1" Type="http://schemas.openxmlformats.org/officeDocument/2006/relationships/slideLayout" Target="../slideLayouts/slideLayout2.xml"/><Relationship Id="rId4" Type="http://schemas.openxmlformats.org/officeDocument/2006/relationships/hyperlink" Target="https://www.philonomist.com/fr/article/faire-vivre-ou-laisser-mourir"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earltrees.com/mirsalis/fin-de-vie/id5215473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ecese.fr/convention-citoyenne-sur-la-fin-de-vie" TargetMode="External"/><Relationship Id="rId2" Type="http://schemas.openxmlformats.org/officeDocument/2006/relationships/hyperlink" Target="https://www.vie-publique.fr/en-bref/287506-lancement-de-la-convention-citoyenne-sur-la-fin-de-vi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49A769-67A7-D747-A441-44CCE0CA2D85}"/>
              </a:ext>
            </a:extLst>
          </p:cNvPr>
          <p:cNvSpPr>
            <a:spLocks noGrp="1"/>
          </p:cNvSpPr>
          <p:nvPr>
            <p:ph type="ctrTitle"/>
          </p:nvPr>
        </p:nvSpPr>
        <p:spPr>
          <a:xfrm>
            <a:off x="1915125" y="1645920"/>
            <a:ext cx="8361229" cy="3082008"/>
          </a:xfrm>
        </p:spPr>
        <p:txBody>
          <a:bodyPr/>
          <a:lstStyle/>
          <a:p>
            <a:r>
              <a:rPr lang="fr-FR" dirty="0"/>
              <a:t>Bioéthique et liberté de la personne</a:t>
            </a:r>
          </a:p>
        </p:txBody>
      </p:sp>
      <p:sp>
        <p:nvSpPr>
          <p:cNvPr id="3" name="Sous-titre 2">
            <a:extLst>
              <a:ext uri="{FF2B5EF4-FFF2-40B4-BE49-F238E27FC236}">
                <a16:creationId xmlns:a16="http://schemas.microsoft.com/office/drawing/2014/main" id="{C41B2BB4-CCF4-764A-9679-F46919ACEFF7}"/>
              </a:ext>
            </a:extLst>
          </p:cNvPr>
          <p:cNvSpPr>
            <a:spLocks noGrp="1"/>
          </p:cNvSpPr>
          <p:nvPr>
            <p:ph type="subTitle" idx="1"/>
          </p:nvPr>
        </p:nvSpPr>
        <p:spPr>
          <a:xfrm>
            <a:off x="2679904" y="4849848"/>
            <a:ext cx="6831673" cy="505993"/>
          </a:xfrm>
        </p:spPr>
        <p:txBody>
          <a:bodyPr>
            <a:normAutofit fontScale="92500"/>
          </a:bodyPr>
          <a:lstStyle/>
          <a:p>
            <a:r>
              <a:rPr lang="fr-FR" dirty="0"/>
              <a:t>Proposition didactique – formation du 10 février 2023</a:t>
            </a:r>
          </a:p>
        </p:txBody>
      </p:sp>
    </p:spTree>
    <p:extLst>
      <p:ext uri="{BB962C8B-B14F-4D97-AF65-F5344CB8AC3E}">
        <p14:creationId xmlns:p14="http://schemas.microsoft.com/office/powerpoint/2010/main" val="70818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2E592-46AC-D641-A7D8-2F1746C166EC}"/>
              </a:ext>
            </a:extLst>
          </p:cNvPr>
          <p:cNvSpPr>
            <a:spLocks noGrp="1"/>
          </p:cNvSpPr>
          <p:nvPr>
            <p:ph type="title"/>
          </p:nvPr>
        </p:nvSpPr>
        <p:spPr>
          <a:xfrm>
            <a:off x="1371600" y="685800"/>
            <a:ext cx="10335718" cy="813216"/>
          </a:xfrm>
        </p:spPr>
        <p:txBody>
          <a:bodyPr>
            <a:normAutofit fontScale="90000"/>
          </a:bodyPr>
          <a:lstStyle/>
          <a:p>
            <a:r>
              <a:rPr lang="fr-FR" dirty="0"/>
              <a:t>Les états généraux de la bioéthique en 2018</a:t>
            </a:r>
          </a:p>
        </p:txBody>
      </p:sp>
      <p:sp>
        <p:nvSpPr>
          <p:cNvPr id="3" name="Espace réservé du contenu 2">
            <a:extLst>
              <a:ext uri="{FF2B5EF4-FFF2-40B4-BE49-F238E27FC236}">
                <a16:creationId xmlns:a16="http://schemas.microsoft.com/office/drawing/2014/main" id="{D55A130C-8ACE-7849-BD53-22B485AD49DE}"/>
              </a:ext>
            </a:extLst>
          </p:cNvPr>
          <p:cNvSpPr>
            <a:spLocks noGrp="1"/>
          </p:cNvSpPr>
          <p:nvPr>
            <p:ph idx="1"/>
          </p:nvPr>
        </p:nvSpPr>
        <p:spPr>
          <a:xfrm>
            <a:off x="1371600" y="1499015"/>
            <a:ext cx="10140846" cy="5006715"/>
          </a:xfrm>
        </p:spPr>
        <p:txBody>
          <a:bodyPr>
            <a:normAutofit lnSpcReduction="10000"/>
          </a:bodyPr>
          <a:lstStyle/>
          <a:p>
            <a:pPr algn="just"/>
            <a:r>
              <a:rPr lang="fr-FR" dirty="0"/>
              <a:t>Prévus par la loi de bioéthique de 2011, les états généraux s’adressent à tous les citoyens. Le lancement des états généraux de la bioéthique par le CCNE (Comité national d’éthique pour les sciences de la vie et de la santé) précède la révision de la loi. Les états généraux de la bioéthique veulent établir un débat aussi ouvert que possible qui prenne en compte des contributions émanant de l’ensemble des parties prenantes : citoyens, scientifiques, courants de pensée et religieux, associations et experts.</a:t>
            </a:r>
          </a:p>
          <a:p>
            <a:pPr algn="just"/>
            <a:r>
              <a:rPr lang="fr-FR" dirty="0"/>
              <a:t>Tous les citoyens sont invités à y participer, au travers notamment de nombreuses rencontres dans les territoires et un site internet informatif et participatif.</a:t>
            </a:r>
          </a:p>
          <a:p>
            <a:pPr algn="just"/>
            <a:r>
              <a:rPr lang="fr-FR" dirty="0"/>
              <a:t>La posture du Gouvernement se résume à deux mots : neutralité et bienveillance. En effet, l’objectif est de ne pas influencer les débats et de laisser s’exprimer les citoyens. Les membres du Gouvernement sont tenus de conserver une parfaite neutralité sur tous les sujets faisant l’objet des états généraux. Il s’agit d’un « devoir de réserve bioéthique » à conserver tout au long du processus de consultation.</a:t>
            </a:r>
          </a:p>
          <a:p>
            <a:pPr algn="just"/>
            <a:r>
              <a:rPr lang="fr-FR" dirty="0"/>
              <a:t>Lien vers le rapport de synthèse du CCNE : </a:t>
            </a:r>
            <a:r>
              <a:rPr lang="fr-FR" dirty="0">
                <a:hlinkClick r:id="rId2"/>
              </a:rPr>
              <a:t>https://www.ccne-ethique.fr/node/521</a:t>
            </a:r>
            <a:endParaRPr lang="fr-FR" dirty="0"/>
          </a:p>
          <a:p>
            <a:pPr algn="just"/>
            <a:r>
              <a:rPr lang="fr-FR" dirty="0"/>
              <a:t>Question de la fin de vie s’est révélée centrale : deuxième sujet des 9 thèmes en termes de participation (AMP premier thème).</a:t>
            </a:r>
          </a:p>
          <a:p>
            <a:endParaRPr lang="fr-FR" dirty="0"/>
          </a:p>
        </p:txBody>
      </p:sp>
    </p:spTree>
    <p:extLst>
      <p:ext uri="{BB962C8B-B14F-4D97-AF65-F5344CB8AC3E}">
        <p14:creationId xmlns:p14="http://schemas.microsoft.com/office/powerpoint/2010/main" val="83506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D72FFA-29D4-EF42-9348-52223491F1C9}"/>
              </a:ext>
            </a:extLst>
          </p:cNvPr>
          <p:cNvSpPr>
            <a:spLocks noGrp="1"/>
          </p:cNvSpPr>
          <p:nvPr>
            <p:ph type="title"/>
          </p:nvPr>
        </p:nvSpPr>
        <p:spPr>
          <a:xfrm>
            <a:off x="1371600" y="685800"/>
            <a:ext cx="9601200" cy="813216"/>
          </a:xfrm>
        </p:spPr>
        <p:txBody>
          <a:bodyPr/>
          <a:lstStyle/>
          <a:p>
            <a:r>
              <a:rPr lang="fr-FR" dirty="0"/>
              <a:t>Quelques définitions pour clarifier</a:t>
            </a:r>
          </a:p>
        </p:txBody>
      </p:sp>
      <p:sp>
        <p:nvSpPr>
          <p:cNvPr id="3" name="Espace réservé du contenu 2">
            <a:extLst>
              <a:ext uri="{FF2B5EF4-FFF2-40B4-BE49-F238E27FC236}">
                <a16:creationId xmlns:a16="http://schemas.microsoft.com/office/drawing/2014/main" id="{3C079182-7982-E844-8547-596FCBF7BA9F}"/>
              </a:ext>
            </a:extLst>
          </p:cNvPr>
          <p:cNvSpPr>
            <a:spLocks noGrp="1"/>
          </p:cNvSpPr>
          <p:nvPr>
            <p:ph idx="1"/>
          </p:nvPr>
        </p:nvSpPr>
        <p:spPr>
          <a:xfrm>
            <a:off x="1371600" y="1768839"/>
            <a:ext cx="10185816" cy="4512040"/>
          </a:xfrm>
        </p:spPr>
        <p:txBody>
          <a:bodyPr>
            <a:noAutofit/>
          </a:bodyPr>
          <a:lstStyle/>
          <a:p>
            <a:pPr algn="just"/>
            <a:r>
              <a:rPr lang="fr-FR" sz="2400" b="1" dirty="0"/>
              <a:t>Euthanasie</a:t>
            </a:r>
            <a:r>
              <a:rPr lang="fr-FR" sz="2400" dirty="0"/>
              <a:t> : (du grec ancien : </a:t>
            </a:r>
            <a:r>
              <a:rPr lang="el-GR" sz="2400" dirty="0" err="1"/>
              <a:t>εὖ</a:t>
            </a:r>
            <a:r>
              <a:rPr lang="el-GR" sz="2400" dirty="0"/>
              <a:t> / </a:t>
            </a:r>
            <a:r>
              <a:rPr lang="fr-FR" sz="2400" dirty="0" err="1"/>
              <a:t>eû</a:t>
            </a:r>
            <a:r>
              <a:rPr lang="fr-FR" sz="2400" dirty="0"/>
              <a:t>, « bonne », </a:t>
            </a:r>
            <a:r>
              <a:rPr lang="el-GR" sz="2400" dirty="0"/>
              <a:t>θάνατος / </a:t>
            </a:r>
            <a:r>
              <a:rPr lang="fr-FR" sz="2400" dirty="0" err="1"/>
              <a:t>thánatos</a:t>
            </a:r>
            <a:r>
              <a:rPr lang="fr-FR" sz="2400" dirty="0"/>
              <a:t>, « mort ») une mort douce, naturelle ou provoquée. Aujourd’hui : pratique (action ou omission) visant à provoquer le décès d'un individu atteint d'une maladie incurable qui lui inflige des souffrances morales ou physiques intolérables. </a:t>
            </a:r>
          </a:p>
          <a:p>
            <a:pPr marL="0" indent="0" algn="just">
              <a:buNone/>
            </a:pPr>
            <a:endParaRPr lang="fr-FR" sz="2400" dirty="0"/>
          </a:p>
          <a:p>
            <a:pPr algn="just"/>
            <a:r>
              <a:rPr lang="fr-FR" sz="2400" b="1" dirty="0"/>
              <a:t>Suicide assisté </a:t>
            </a:r>
            <a:r>
              <a:rPr lang="fr-FR" sz="2400" dirty="0"/>
              <a:t>:  l'acte de fournir un environnement et des moyens nécessaires à une personne pour qu'elle se suicide. C'est la personne elle-même qui déclenche sa mort et non un tiers. (Suisse, Pays-Bas, Belgique, Luxembourg, cinq états des États-Unis, Canada, Allemagne, Italie, Espagne, Autriche.)</a:t>
            </a:r>
          </a:p>
        </p:txBody>
      </p:sp>
    </p:spTree>
    <p:extLst>
      <p:ext uri="{BB962C8B-B14F-4D97-AF65-F5344CB8AC3E}">
        <p14:creationId xmlns:p14="http://schemas.microsoft.com/office/powerpoint/2010/main" val="965292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3290A8-C6BB-A942-923C-1126C03724F0}"/>
              </a:ext>
            </a:extLst>
          </p:cNvPr>
          <p:cNvSpPr>
            <a:spLocks noGrp="1"/>
          </p:cNvSpPr>
          <p:nvPr>
            <p:ph type="title"/>
          </p:nvPr>
        </p:nvSpPr>
        <p:spPr>
          <a:xfrm>
            <a:off x="1371600" y="685800"/>
            <a:ext cx="9601200" cy="678305"/>
          </a:xfrm>
        </p:spPr>
        <p:txBody>
          <a:bodyPr>
            <a:normAutofit fontScale="90000"/>
          </a:bodyPr>
          <a:lstStyle/>
          <a:p>
            <a:r>
              <a:rPr lang="fr-FR" dirty="0"/>
              <a:t>La loi </a:t>
            </a:r>
            <a:r>
              <a:rPr lang="fr-FR" dirty="0" err="1"/>
              <a:t>Claeys</a:t>
            </a:r>
            <a:r>
              <a:rPr lang="fr-FR" dirty="0"/>
              <a:t>-Léonetti de 2016</a:t>
            </a:r>
          </a:p>
        </p:txBody>
      </p:sp>
      <p:sp>
        <p:nvSpPr>
          <p:cNvPr id="3" name="Espace réservé du contenu 2">
            <a:extLst>
              <a:ext uri="{FF2B5EF4-FFF2-40B4-BE49-F238E27FC236}">
                <a16:creationId xmlns:a16="http://schemas.microsoft.com/office/drawing/2014/main" id="{5E16C3EA-7B61-B446-BD08-3CA1DA5D5420}"/>
              </a:ext>
            </a:extLst>
          </p:cNvPr>
          <p:cNvSpPr>
            <a:spLocks noGrp="1"/>
          </p:cNvSpPr>
          <p:nvPr>
            <p:ph idx="1"/>
          </p:nvPr>
        </p:nvSpPr>
        <p:spPr>
          <a:xfrm>
            <a:off x="1371600" y="1364105"/>
            <a:ext cx="10665502" cy="4503295"/>
          </a:xfrm>
        </p:spPr>
        <p:txBody>
          <a:bodyPr>
            <a:normAutofit fontScale="92500" lnSpcReduction="10000"/>
          </a:bodyPr>
          <a:lstStyle/>
          <a:p>
            <a:pPr algn="just"/>
            <a:r>
              <a:rPr lang="fr-FR" sz="3200" dirty="0"/>
              <a:t>La loi </a:t>
            </a:r>
            <a:r>
              <a:rPr lang="fr-FR" sz="3200" dirty="0" err="1"/>
              <a:t>Claeys</a:t>
            </a:r>
            <a:r>
              <a:rPr lang="fr-FR" sz="3200" dirty="0"/>
              <a:t>-Léonetti de 2016, donne un </a:t>
            </a:r>
            <a:r>
              <a:rPr lang="fr-FR" sz="3200" u="sng" dirty="0"/>
              <a:t>cadre légal à la fin de vie </a:t>
            </a:r>
            <a:r>
              <a:rPr lang="fr-FR" sz="3200" dirty="0"/>
              <a:t>en France. Cette loi insiste sur </a:t>
            </a:r>
            <a:r>
              <a:rPr lang="fr-FR" sz="3200" u="sng" dirty="0"/>
              <a:t>l’interdiction de l’obstination déraisonnable</a:t>
            </a:r>
            <a:r>
              <a:rPr lang="fr-FR" sz="3200" dirty="0"/>
              <a:t>, sur la rédaction de </a:t>
            </a:r>
            <a:r>
              <a:rPr lang="fr-FR" sz="3200" u="sng" dirty="0"/>
              <a:t>directives anticipées</a:t>
            </a:r>
            <a:r>
              <a:rPr lang="fr-FR" sz="3200" dirty="0"/>
              <a:t>, et aussi sur la possibilité qu’un service hospitalier puisse mettre en place une </a:t>
            </a:r>
            <a:r>
              <a:rPr lang="fr-FR" sz="3200" u="sng" dirty="0"/>
              <a:t>sédation profonde et prolongée</a:t>
            </a:r>
            <a:r>
              <a:rPr lang="fr-FR" sz="3200" dirty="0"/>
              <a:t> pour un patient en fin de vie. L’euthanasie, comme le suicide assisté, restent absolument interdits dans le droit français, alors qu’en Espagne l’euthanasie a été légalisée en janvier 2021, et que ces pratiques sont autorisées dans d’autres pays européens comme la Belgique, les Pays-Bas ou le Luxembourg. </a:t>
            </a:r>
          </a:p>
          <a:p>
            <a:endParaRPr lang="fr-FR" dirty="0"/>
          </a:p>
          <a:p>
            <a:endParaRPr lang="fr-FR" dirty="0"/>
          </a:p>
        </p:txBody>
      </p:sp>
    </p:spTree>
    <p:extLst>
      <p:ext uri="{BB962C8B-B14F-4D97-AF65-F5344CB8AC3E}">
        <p14:creationId xmlns:p14="http://schemas.microsoft.com/office/powerpoint/2010/main" val="816430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8C81AF-5AA0-3945-998E-9AC64B219031}"/>
              </a:ext>
            </a:extLst>
          </p:cNvPr>
          <p:cNvSpPr>
            <a:spLocks noGrp="1"/>
          </p:cNvSpPr>
          <p:nvPr>
            <p:ph type="title"/>
          </p:nvPr>
        </p:nvSpPr>
        <p:spPr>
          <a:xfrm>
            <a:off x="1371600" y="685800"/>
            <a:ext cx="9601200" cy="828207"/>
          </a:xfrm>
        </p:spPr>
        <p:txBody>
          <a:bodyPr/>
          <a:lstStyle/>
          <a:p>
            <a:r>
              <a:rPr lang="fr-FR" dirty="0"/>
              <a:t>Sédation profonde et continue</a:t>
            </a:r>
          </a:p>
        </p:txBody>
      </p:sp>
      <p:sp>
        <p:nvSpPr>
          <p:cNvPr id="3" name="Espace réservé du contenu 2">
            <a:extLst>
              <a:ext uri="{FF2B5EF4-FFF2-40B4-BE49-F238E27FC236}">
                <a16:creationId xmlns:a16="http://schemas.microsoft.com/office/drawing/2014/main" id="{738BFEE9-319D-5446-BC5E-8313859C41DB}"/>
              </a:ext>
            </a:extLst>
          </p:cNvPr>
          <p:cNvSpPr>
            <a:spLocks noGrp="1"/>
          </p:cNvSpPr>
          <p:nvPr>
            <p:ph idx="1"/>
          </p:nvPr>
        </p:nvSpPr>
        <p:spPr>
          <a:xfrm>
            <a:off x="1371599" y="1514007"/>
            <a:ext cx="10635521" cy="5126636"/>
          </a:xfrm>
        </p:spPr>
        <p:txBody>
          <a:bodyPr/>
          <a:lstStyle/>
          <a:p>
            <a:pPr algn="just"/>
            <a:r>
              <a:rPr lang="fr-FR" sz="2400" dirty="0"/>
              <a:t>En 2016 on va plus loin qu’auparavant, on admet la sédation profonde. On peut mettre le patient dans une situation totale inconscience et continue, plus de caractère réversible à la sédation. </a:t>
            </a:r>
          </a:p>
          <a:p>
            <a:pPr algn="just"/>
            <a:r>
              <a:rPr lang="fr-FR" sz="2400" dirty="0"/>
              <a:t>Pas une euthanasie, car produit pas destiné à tuer la personne, mais on met la personne en sédation jusqu’à la mort, plus d’interaction avec les proches, ni dialogue avec le médecin. Répond à une demande, car avant on pouvait </a:t>
            </a:r>
            <a:r>
              <a:rPr lang="fr-FR" sz="2400" dirty="0" err="1"/>
              <a:t>sédater</a:t>
            </a:r>
            <a:r>
              <a:rPr lang="fr-FR" sz="2400" dirty="0"/>
              <a:t> une personne, mais on réveillait les personnes, on leur demandait si elles avaient toujours mal, puis on les </a:t>
            </a:r>
            <a:r>
              <a:rPr lang="fr-FR" sz="2400" dirty="0" err="1"/>
              <a:t>sédatait</a:t>
            </a:r>
            <a:r>
              <a:rPr lang="fr-FR" sz="2400" dirty="0"/>
              <a:t> de nouveau. </a:t>
            </a:r>
          </a:p>
          <a:p>
            <a:pPr algn="just"/>
            <a:r>
              <a:rPr lang="fr-FR" sz="2400" dirty="0"/>
              <a:t>Strictement encadré : distinction entre patient en état d’exprimer sa volonté, ou hors d’état. </a:t>
            </a:r>
            <a:r>
              <a:rPr lang="fr-FR" sz="2400" dirty="0" err="1"/>
              <a:t>Ppe</a:t>
            </a:r>
            <a:r>
              <a:rPr lang="fr-FR" sz="2400" dirty="0"/>
              <a:t> : part du patient en état d’exprimer sa volonté, il faut une maladie incurable, une souffrance, et pronostic vital engagé à court terme. </a:t>
            </a:r>
          </a:p>
          <a:p>
            <a:pPr algn="just"/>
            <a:r>
              <a:rPr lang="fr-FR" sz="2400" dirty="0"/>
              <a:t>Dans tous les cas condition essentielle : collégialité.</a:t>
            </a:r>
          </a:p>
          <a:p>
            <a:pPr marL="0" indent="0">
              <a:buNone/>
            </a:pPr>
            <a:endParaRPr lang="fr-FR" dirty="0"/>
          </a:p>
        </p:txBody>
      </p:sp>
    </p:spTree>
    <p:extLst>
      <p:ext uri="{BB962C8B-B14F-4D97-AF65-F5344CB8AC3E}">
        <p14:creationId xmlns:p14="http://schemas.microsoft.com/office/powerpoint/2010/main" val="4186292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052397-413E-1D4B-BB0C-36B6727E74F1}"/>
              </a:ext>
            </a:extLst>
          </p:cNvPr>
          <p:cNvSpPr>
            <a:spLocks noGrp="1"/>
          </p:cNvSpPr>
          <p:nvPr>
            <p:ph type="title"/>
          </p:nvPr>
        </p:nvSpPr>
        <p:spPr>
          <a:xfrm>
            <a:off x="1371600" y="685800"/>
            <a:ext cx="9930984" cy="798226"/>
          </a:xfrm>
        </p:spPr>
        <p:txBody>
          <a:bodyPr>
            <a:normAutofit fontScale="90000"/>
          </a:bodyPr>
          <a:lstStyle/>
          <a:p>
            <a:r>
              <a:rPr lang="fr-FR" dirty="0"/>
              <a:t>L’interdiction de l’obstination déraisonnable.</a:t>
            </a:r>
            <a:br>
              <a:rPr lang="fr-FR" dirty="0"/>
            </a:br>
            <a:endParaRPr lang="fr-FR" dirty="0"/>
          </a:p>
        </p:txBody>
      </p:sp>
      <p:sp>
        <p:nvSpPr>
          <p:cNvPr id="3" name="Espace réservé du contenu 2">
            <a:extLst>
              <a:ext uri="{FF2B5EF4-FFF2-40B4-BE49-F238E27FC236}">
                <a16:creationId xmlns:a16="http://schemas.microsoft.com/office/drawing/2014/main" id="{251DC799-86AC-714E-8126-1456C7C716DE}"/>
              </a:ext>
            </a:extLst>
          </p:cNvPr>
          <p:cNvSpPr>
            <a:spLocks noGrp="1"/>
          </p:cNvSpPr>
          <p:nvPr>
            <p:ph idx="1"/>
          </p:nvPr>
        </p:nvSpPr>
        <p:spPr>
          <a:xfrm>
            <a:off x="1371600" y="1484025"/>
            <a:ext cx="10125856" cy="4796853"/>
          </a:xfrm>
        </p:spPr>
        <p:txBody>
          <a:bodyPr>
            <a:normAutofit fontScale="92500" lnSpcReduction="20000"/>
          </a:bodyPr>
          <a:lstStyle/>
          <a:p>
            <a:r>
              <a:rPr lang="fr-FR" sz="3200" dirty="0"/>
              <a:t>Art. 1110-5-1 Code de la Santé Publique</a:t>
            </a:r>
          </a:p>
          <a:p>
            <a:r>
              <a:rPr lang="fr-FR" sz="3200" dirty="0"/>
              <a:t>Dans le langage courant on parle « d’acharnement thérapeutique ».</a:t>
            </a:r>
          </a:p>
          <a:p>
            <a:r>
              <a:rPr lang="fr-FR" sz="3200" dirty="0"/>
              <a:t>Une INTERDICTION d’actes : « inutiles, disproportionnés ou maintien artificiel de la vie ».</a:t>
            </a:r>
          </a:p>
          <a:p>
            <a:r>
              <a:rPr lang="fr-FR" sz="3200" dirty="0"/>
              <a:t>Mais il faut vérifier que le patient ne le souhaite pas… il y a des personnes qui veulent à tout prix être réanimées. </a:t>
            </a:r>
          </a:p>
          <a:p>
            <a:r>
              <a:rPr lang="fr-FR" sz="3200" dirty="0"/>
              <a:t>Procédure collégiale : Concertation avec les membres présents de l’équipe de soins si elle existe + Avis motivé d’au moins un médecin, appelé en qualité de consultant + Si un médecin l’estime utile : avis motivé d’un second consultant</a:t>
            </a:r>
          </a:p>
          <a:p>
            <a:endParaRPr lang="fr-FR" dirty="0"/>
          </a:p>
        </p:txBody>
      </p:sp>
    </p:spTree>
    <p:extLst>
      <p:ext uri="{BB962C8B-B14F-4D97-AF65-F5344CB8AC3E}">
        <p14:creationId xmlns:p14="http://schemas.microsoft.com/office/powerpoint/2010/main" val="3548890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F2F1D9-98D0-934A-9754-05802EBD016A}"/>
              </a:ext>
            </a:extLst>
          </p:cNvPr>
          <p:cNvSpPr>
            <a:spLocks noGrp="1"/>
          </p:cNvSpPr>
          <p:nvPr>
            <p:ph type="title"/>
          </p:nvPr>
        </p:nvSpPr>
        <p:spPr>
          <a:xfrm>
            <a:off x="1371599" y="221105"/>
            <a:ext cx="9601200" cy="753256"/>
          </a:xfrm>
        </p:spPr>
        <p:txBody>
          <a:bodyPr/>
          <a:lstStyle/>
          <a:p>
            <a:r>
              <a:rPr lang="fr-FR" dirty="0"/>
              <a:t>Refus de soin</a:t>
            </a:r>
          </a:p>
        </p:txBody>
      </p:sp>
      <p:sp>
        <p:nvSpPr>
          <p:cNvPr id="3" name="Espace réservé du contenu 2">
            <a:extLst>
              <a:ext uri="{FF2B5EF4-FFF2-40B4-BE49-F238E27FC236}">
                <a16:creationId xmlns:a16="http://schemas.microsoft.com/office/drawing/2014/main" id="{B71A1325-BEE6-B34E-A872-E5B6048B46D8}"/>
              </a:ext>
            </a:extLst>
          </p:cNvPr>
          <p:cNvSpPr>
            <a:spLocks noGrp="1"/>
          </p:cNvSpPr>
          <p:nvPr>
            <p:ph idx="1"/>
          </p:nvPr>
        </p:nvSpPr>
        <p:spPr>
          <a:xfrm>
            <a:off x="1371599" y="869430"/>
            <a:ext cx="10440649" cy="5756222"/>
          </a:xfrm>
        </p:spPr>
        <p:txBody>
          <a:bodyPr>
            <a:normAutofit fontScale="85000" lnSpcReduction="20000"/>
          </a:bodyPr>
          <a:lstStyle/>
          <a:p>
            <a:pPr algn="just"/>
            <a:r>
              <a:rPr lang="fr-FR" b="1" dirty="0"/>
              <a:t>Code civil art 16-3 </a:t>
            </a:r>
            <a:r>
              <a:rPr lang="fr-FR" dirty="0"/>
              <a:t>– exigence du </a:t>
            </a:r>
            <a:r>
              <a:rPr lang="fr-FR" b="1" dirty="0"/>
              <a:t>consentement</a:t>
            </a:r>
            <a:r>
              <a:rPr lang="fr-FR" dirty="0"/>
              <a:t> = </a:t>
            </a:r>
            <a:r>
              <a:rPr lang="fr-FR" u="sng" dirty="0"/>
              <a:t>Nécessité médicale </a:t>
            </a:r>
            <a:r>
              <a:rPr lang="fr-FR" dirty="0"/>
              <a:t>pour porter atteinte au corps du patient, or la nécessité médicale, </a:t>
            </a:r>
            <a:r>
              <a:rPr lang="fr-FR" u="sng" dirty="0"/>
              <a:t>condition nécessaire mais non suffisante </a:t>
            </a:r>
            <a:r>
              <a:rPr lang="fr-FR" dirty="0"/>
              <a:t>car il faut le consentement, sans lui, même si nécessité alors le médecin ne peut pratiquer. </a:t>
            </a:r>
            <a:r>
              <a:rPr lang="fr-FR" b="1" dirty="0"/>
              <a:t>Code de la santé publique art L 1111-4</a:t>
            </a:r>
            <a:r>
              <a:rPr lang="fr-FR" dirty="0"/>
              <a:t> : refus visé explicitement. Met accent sur le droit de refuser. Le médecin doit accepter le refus.</a:t>
            </a:r>
          </a:p>
          <a:p>
            <a:pPr lvl="1" algn="just"/>
            <a:r>
              <a:rPr lang="fr-FR" dirty="0"/>
              <a:t>Témoins de Jéhovah : </a:t>
            </a:r>
            <a:r>
              <a:rPr lang="fr-FR" b="1" dirty="0"/>
              <a:t>jurisprudence contra </a:t>
            </a:r>
            <a:r>
              <a:rPr lang="fr-FR" b="1" dirty="0" err="1"/>
              <a:t>legem</a:t>
            </a:r>
            <a:r>
              <a:rPr lang="fr-FR" b="1" dirty="0"/>
              <a:t> </a:t>
            </a:r>
            <a:r>
              <a:rPr lang="fr-FR" dirty="0"/>
              <a:t>? on a une jurisprudence post loi 2002, qui affirme respect du refus de soin. En aout 2002 une jurisprudence qui ne donne pas toute cette portée à ce refus de soin. Transfusion contre la volonté (procédure de référé liberté), demander au juge de suspendre l’application de la décision administrative. Conditions : une liberté fondamentale est en cause (le Conseil d’Etat affirme que le consentement aux soins et dc le refus est une liberté fondamentale). Deuxième condition pour faire appel au juge des référés libertés : une atteinte grave à une liberté fondamentale : or là le juge a dit qu’il n’y a pas d’atteinte grave… car il s’agit d’un acte nécessaire à la vie, un acte proportionné (pas très douloureux), et ensuite le médecin a tout fait pour convaincre le patient. Sous ces trois conditions il n’y a pas d’atteinte grave et illégale à la liberté d’accepter les soins. Les cas des témoins de Jéhovah met à mal les médecins.</a:t>
            </a:r>
          </a:p>
          <a:p>
            <a:pPr algn="just"/>
            <a:r>
              <a:rPr lang="fr-FR" dirty="0"/>
              <a:t>Dans un acte classique de soin : personne hors d’état d’exprimer sa volonté, le médecin se tourne vers les proches, personne de confiance, famille ou proches. Aller chercher la volonté du patient même s’il est hors d’état de l’exprimer. Dans une maladie incurable ou un risque vital, si personne hors d’état d’exprimer sa volonté, si on intervient, ou on poursuit, met en situation d’obstination déraisonnable. Cas de réanimation. On sait réanimer à des stades où la personne est à l’état végétatif. </a:t>
            </a:r>
          </a:p>
          <a:p>
            <a:pPr algn="just"/>
            <a:r>
              <a:rPr lang="fr-FR" dirty="0"/>
              <a:t>Juge incompétent en la matière, donc il écoute les experts. Expertises médicales, juge statut un peu plus tard. Lire décision de justice, le juge prend la décision légale puis lit le rapport des experts, puis fait le lien.</a:t>
            </a:r>
          </a:p>
          <a:p>
            <a:pPr algn="just"/>
            <a:r>
              <a:rPr lang="fr-FR" dirty="0"/>
              <a:t>Depuis 2016 : hiérarchie, le témoignage de la personne de confiance prime sur tout autre témoignage. Sans personne de confiance, pas de hiérarchie entre le témoignage des proches, mais le conseil d’état préconise d’en établir une (suite de l’affaire Vincent Lambert). Jusqu’où est-on considéré comme un proche ? Place des directives anticipées : expression de la personne en premier lieu.</a:t>
            </a:r>
          </a:p>
        </p:txBody>
      </p:sp>
    </p:spTree>
    <p:extLst>
      <p:ext uri="{BB962C8B-B14F-4D97-AF65-F5344CB8AC3E}">
        <p14:creationId xmlns:p14="http://schemas.microsoft.com/office/powerpoint/2010/main" val="4191951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9A31D1-9754-434A-A1B7-384C9A94736C}"/>
              </a:ext>
            </a:extLst>
          </p:cNvPr>
          <p:cNvSpPr>
            <a:spLocks noGrp="1"/>
          </p:cNvSpPr>
          <p:nvPr>
            <p:ph type="title"/>
          </p:nvPr>
        </p:nvSpPr>
        <p:spPr>
          <a:xfrm>
            <a:off x="1371599" y="186070"/>
            <a:ext cx="9601200" cy="723275"/>
          </a:xfrm>
        </p:spPr>
        <p:txBody>
          <a:bodyPr/>
          <a:lstStyle/>
          <a:p>
            <a:r>
              <a:rPr lang="fr-FR" dirty="0"/>
              <a:t>L’euthanasie en Europe ?</a:t>
            </a:r>
          </a:p>
        </p:txBody>
      </p:sp>
      <p:sp>
        <p:nvSpPr>
          <p:cNvPr id="3" name="Espace réservé du contenu 2">
            <a:extLst>
              <a:ext uri="{FF2B5EF4-FFF2-40B4-BE49-F238E27FC236}">
                <a16:creationId xmlns:a16="http://schemas.microsoft.com/office/drawing/2014/main" id="{31EB4DD9-07F7-4F41-BE66-EFB8268F6991}"/>
              </a:ext>
            </a:extLst>
          </p:cNvPr>
          <p:cNvSpPr>
            <a:spLocks noGrp="1"/>
          </p:cNvSpPr>
          <p:nvPr>
            <p:ph idx="1"/>
          </p:nvPr>
        </p:nvSpPr>
        <p:spPr>
          <a:xfrm>
            <a:off x="1371599" y="909345"/>
            <a:ext cx="10419907" cy="5584588"/>
          </a:xfrm>
        </p:spPr>
        <p:txBody>
          <a:bodyPr>
            <a:normAutofit fontScale="62500" lnSpcReduction="20000"/>
          </a:bodyPr>
          <a:lstStyle/>
          <a:p>
            <a:pPr algn="just"/>
            <a:r>
              <a:rPr lang="fr-FR" dirty="0"/>
              <a:t>En </a:t>
            </a:r>
            <a:r>
              <a:rPr lang="fr-FR" b="1" dirty="0"/>
              <a:t>Autriche</a:t>
            </a:r>
            <a:r>
              <a:rPr lang="fr-FR" dirty="0"/>
              <a:t>, depuis le 1er janvier 2022, l’assistance au suicide est dépénalisée. </a:t>
            </a:r>
          </a:p>
          <a:p>
            <a:pPr algn="just"/>
            <a:r>
              <a:rPr lang="fr-FR" dirty="0"/>
              <a:t>En </a:t>
            </a:r>
            <a:r>
              <a:rPr lang="fr-FR" b="1" dirty="0"/>
              <a:t>Allemagne</a:t>
            </a:r>
            <a:r>
              <a:rPr lang="fr-FR" dirty="0"/>
              <a:t>, en février 2020, la Cour de Karlsruhe a annulé l’interdiction de l’assistance au suicide votée par le Bundestag en 2015 et a précisé que les personnes avaient le droit de mourir de manière autonome, même avec l’aide de tiers. L’euthanasie active reste interdite, mais l’euthanasie passive est quant à elle autorisée. </a:t>
            </a:r>
          </a:p>
          <a:p>
            <a:pPr algn="just"/>
            <a:r>
              <a:rPr lang="fr-FR" dirty="0"/>
              <a:t>En </a:t>
            </a:r>
            <a:r>
              <a:rPr lang="fr-FR" b="1" dirty="0"/>
              <a:t>Italie</a:t>
            </a:r>
            <a:r>
              <a:rPr lang="fr-FR" dirty="0"/>
              <a:t>, la Cour constitutionnelle a ouvert en 2019 la possibilité de demander le suicide médicalement assisté.. L’euthanasie active est toujours considérée comme un crime.</a:t>
            </a:r>
          </a:p>
          <a:p>
            <a:pPr algn="just"/>
            <a:r>
              <a:rPr lang="fr-FR" dirty="0"/>
              <a:t>Au </a:t>
            </a:r>
            <a:r>
              <a:rPr lang="fr-FR" b="1" dirty="0"/>
              <a:t>Danemark</a:t>
            </a:r>
            <a:r>
              <a:rPr lang="fr-FR" dirty="0"/>
              <a:t>, l’euthanasie active et le suicide assisté sont condamnés. </a:t>
            </a:r>
          </a:p>
          <a:p>
            <a:pPr algn="just"/>
            <a:r>
              <a:rPr lang="fr-FR" dirty="0"/>
              <a:t>L’euthanasie n’est pas un acte légal en </a:t>
            </a:r>
            <a:r>
              <a:rPr lang="fr-FR" b="1" dirty="0"/>
              <a:t>Finlande</a:t>
            </a:r>
            <a:r>
              <a:rPr lang="fr-FR" dirty="0"/>
              <a:t>. Une initiative citoyenne visant à autoriser l’euthanasie a été rejetée par le Parlement en mai 2018. La </a:t>
            </a:r>
            <a:r>
              <a:rPr lang="fr-FR" b="1" dirty="0"/>
              <a:t>Suède</a:t>
            </a:r>
            <a:r>
              <a:rPr lang="fr-FR" dirty="0"/>
              <a:t> et </a:t>
            </a:r>
            <a:r>
              <a:rPr lang="fr-FR" b="1" dirty="0"/>
              <a:t>l’Estonie</a:t>
            </a:r>
            <a:r>
              <a:rPr lang="fr-FR" dirty="0"/>
              <a:t> ont une position similaire et autorisent l’arrêt d’un traitement de survie, comme l’arrêt d’un ventilateur ou l’interruption de l’alimentation, lorsque le patient en fait la demande. Même chose en </a:t>
            </a:r>
            <a:r>
              <a:rPr lang="fr-FR" b="1" dirty="0"/>
              <a:t>Croatie</a:t>
            </a:r>
            <a:r>
              <a:rPr lang="fr-FR" dirty="0"/>
              <a:t> où l’euthanasie passive est autorisée si elle est pratiquée en ne traitant pas, en éteignant l’appareil médical, en arrêtant la thérapie et en laissant le patient mourir.</a:t>
            </a:r>
          </a:p>
          <a:p>
            <a:pPr algn="just"/>
            <a:r>
              <a:rPr lang="fr-FR" dirty="0"/>
              <a:t>En </a:t>
            </a:r>
            <a:r>
              <a:rPr lang="fr-FR" b="1" dirty="0"/>
              <a:t>Grèce</a:t>
            </a:r>
            <a:r>
              <a:rPr lang="fr-FR" dirty="0"/>
              <a:t>, la volonté du patient de refuser et d’interrompre un traitement à tout moment est pleinement reconnue. La loi tolère l’euthanasie passive qui présuppose le consentement du patient et la survenue physique de la mort comme une certitude. Situation analogue en </a:t>
            </a:r>
            <a:r>
              <a:rPr lang="fr-FR" b="1" dirty="0"/>
              <a:t>Hongrie</a:t>
            </a:r>
            <a:r>
              <a:rPr lang="fr-FR" dirty="0"/>
              <a:t> où la loi ne reconnaît actuellement que l’euthanasie passive. </a:t>
            </a:r>
          </a:p>
          <a:p>
            <a:pPr algn="just"/>
            <a:r>
              <a:rPr lang="fr-FR" dirty="0"/>
              <a:t>Dans neuf pays européens, comme en </a:t>
            </a:r>
            <a:r>
              <a:rPr lang="fr-FR" b="1" dirty="0"/>
              <a:t>Bulgarie</a:t>
            </a:r>
            <a:r>
              <a:rPr lang="fr-FR" dirty="0"/>
              <a:t>, l’euthanasie ou l’aide au suicide n’est envisagée que sous le prisme pénal. A </a:t>
            </a:r>
            <a:r>
              <a:rPr lang="fr-FR" b="1" dirty="0"/>
              <a:t>Chypre</a:t>
            </a:r>
            <a:r>
              <a:rPr lang="fr-FR" dirty="0"/>
              <a:t>, l’euthanasie est qualifiée de complicité dans le suicide d’une autre personne et est passible d’un emprisonnement de dix ans. Il s’agit de l’une des législations les plus fermes sur le sujet, avec </a:t>
            </a:r>
            <a:r>
              <a:rPr lang="fr-FR" b="1" dirty="0"/>
              <a:t>Malte</a:t>
            </a:r>
            <a:r>
              <a:rPr lang="fr-FR" dirty="0"/>
              <a:t> où la peine d’emprisonnement peut aller jusqu’à douze ans pour quiconque incite une personne à se suicider ou l’aide à le faire. L’euthanasie est aussi illégale et pénalisée, parfois très sévèrement, en </a:t>
            </a:r>
            <a:r>
              <a:rPr lang="fr-FR" b="1" dirty="0"/>
              <a:t>Pologne</a:t>
            </a:r>
            <a:r>
              <a:rPr lang="fr-FR" dirty="0"/>
              <a:t>, en </a:t>
            </a:r>
            <a:r>
              <a:rPr lang="fr-FR" b="1" dirty="0"/>
              <a:t>Irlande</a:t>
            </a:r>
            <a:r>
              <a:rPr lang="fr-FR" dirty="0"/>
              <a:t>, en </a:t>
            </a:r>
            <a:r>
              <a:rPr lang="fr-FR" b="1" dirty="0"/>
              <a:t>République tchèque</a:t>
            </a:r>
            <a:r>
              <a:rPr lang="fr-FR" dirty="0"/>
              <a:t>, en </a:t>
            </a:r>
            <a:r>
              <a:rPr lang="fr-FR" b="1" dirty="0"/>
              <a:t>Roumanie, en Lettonie </a:t>
            </a:r>
            <a:r>
              <a:rPr lang="fr-FR" dirty="0"/>
              <a:t>et en </a:t>
            </a:r>
            <a:r>
              <a:rPr lang="fr-FR" b="1" dirty="0"/>
              <a:t>Lituanie</a:t>
            </a:r>
            <a:r>
              <a:rPr lang="fr-FR" dirty="0"/>
              <a:t>.</a:t>
            </a:r>
          </a:p>
          <a:p>
            <a:pPr algn="just"/>
            <a:r>
              <a:rPr lang="fr-FR" dirty="0"/>
              <a:t>En </a:t>
            </a:r>
            <a:r>
              <a:rPr lang="fr-FR" b="1" dirty="0"/>
              <a:t>Suisse</a:t>
            </a:r>
            <a:r>
              <a:rPr lang="fr-FR" dirty="0"/>
              <a:t>, l’euthanasie active est punissable en vertu du code pénal, selon les cas. L’euthanasie passive est admise dans la mesure où elle n’est pas expressément réglée par la loi. L’assistance au suicide est quant à elle pleinement autorisée. Trois conditions sont posées pour pouvoir y recourir : le patient doit être doté de la capacité de discernement, il doit s’administrer lui-même la dose létale et, enfin, le médecin ne doit pas être poussé par un mobile égoïste. En pratique, le suicide assisté s’opère en Suisse par le biais d’associations.</a:t>
            </a:r>
          </a:p>
          <a:p>
            <a:pPr algn="just"/>
            <a:r>
              <a:rPr lang="fr-FR" dirty="0"/>
              <a:t>Au </a:t>
            </a:r>
            <a:r>
              <a:rPr lang="fr-FR" b="1" dirty="0"/>
              <a:t>Royaume-Uni</a:t>
            </a:r>
            <a:r>
              <a:rPr lang="fr-FR" dirty="0"/>
              <a:t>, selon les circonstances, l’euthanasie est considérée comme un homicide involontaire ou un meurtre. La peine maximale est la prison à vie. L’assistance au suicide est également illégale et est passible d’une peine d’emprisonnement pouvant aller jusqu’à 14 ans. Le pays privilégie le développement des soins de fin de vie personnalisés et de haute qualité pour aider les patients à vivre aussi bien que possible jusqu’à leur mort.</a:t>
            </a:r>
          </a:p>
        </p:txBody>
      </p:sp>
    </p:spTree>
    <p:extLst>
      <p:ext uri="{BB962C8B-B14F-4D97-AF65-F5344CB8AC3E}">
        <p14:creationId xmlns:p14="http://schemas.microsoft.com/office/powerpoint/2010/main" val="14077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A81206-2401-6A46-85FA-798BF7A95538}"/>
              </a:ext>
            </a:extLst>
          </p:cNvPr>
          <p:cNvSpPr>
            <a:spLocks noGrp="1"/>
          </p:cNvSpPr>
          <p:nvPr>
            <p:ph type="title"/>
          </p:nvPr>
        </p:nvSpPr>
        <p:spPr>
          <a:xfrm>
            <a:off x="1371600" y="296056"/>
            <a:ext cx="9601200" cy="958586"/>
          </a:xfrm>
        </p:spPr>
        <p:txBody>
          <a:bodyPr>
            <a:normAutofit fontScale="90000"/>
          </a:bodyPr>
          <a:lstStyle/>
          <a:p>
            <a:r>
              <a:rPr lang="fr-FR" dirty="0"/>
              <a:t>III. Travail en « commissions » </a:t>
            </a:r>
            <a:br>
              <a:rPr lang="fr-FR" dirty="0"/>
            </a:br>
            <a:r>
              <a:rPr lang="fr-FR" sz="2200" dirty="0"/>
              <a:t>(documents de travail dans le </a:t>
            </a:r>
            <a:r>
              <a:rPr lang="fr-FR" sz="2200" dirty="0" err="1"/>
              <a:t>pearltrees</a:t>
            </a:r>
            <a:r>
              <a:rPr lang="fr-FR" sz="2200" dirty="0"/>
              <a:t>)</a:t>
            </a:r>
          </a:p>
        </p:txBody>
      </p:sp>
      <p:sp>
        <p:nvSpPr>
          <p:cNvPr id="3" name="Espace réservé du contenu 2">
            <a:extLst>
              <a:ext uri="{FF2B5EF4-FFF2-40B4-BE49-F238E27FC236}">
                <a16:creationId xmlns:a16="http://schemas.microsoft.com/office/drawing/2014/main" id="{99CB3BED-04F2-C842-8D77-B81CDE5600F8}"/>
              </a:ext>
            </a:extLst>
          </p:cNvPr>
          <p:cNvSpPr>
            <a:spLocks noGrp="1"/>
          </p:cNvSpPr>
          <p:nvPr>
            <p:ph idx="1"/>
          </p:nvPr>
        </p:nvSpPr>
        <p:spPr>
          <a:xfrm>
            <a:off x="1371600" y="1339701"/>
            <a:ext cx="10365698" cy="5121059"/>
          </a:xfrm>
        </p:spPr>
        <p:txBody>
          <a:bodyPr>
            <a:normAutofit fontScale="92500" lnSpcReduction="10000"/>
          </a:bodyPr>
          <a:lstStyle/>
          <a:p>
            <a:r>
              <a:rPr lang="fr-FR" dirty="0"/>
              <a:t>L’affaire Nicolas </a:t>
            </a:r>
            <a:r>
              <a:rPr lang="fr-FR" dirty="0" err="1"/>
              <a:t>Bonnemaison</a:t>
            </a:r>
            <a:r>
              <a:rPr lang="fr-FR" dirty="0"/>
              <a:t> (urgentiste - euthanasie) </a:t>
            </a:r>
            <a:r>
              <a:rPr lang="fr-FR" dirty="0">
                <a:hlinkClick r:id="rId2"/>
              </a:rPr>
              <a:t>https://www.lemonde.fr/societe/article/2019/04/11/euthanasie-nicolas-bonnemaison-definitivement-radie-de-l-ordre-des-medecins_5448802_3224.html</a:t>
            </a:r>
            <a:endParaRPr lang="fr-FR" dirty="0"/>
          </a:p>
          <a:p>
            <a:pPr lvl="1"/>
            <a:r>
              <a:rPr lang="fr-FR" dirty="0"/>
              <a:t>(acquitté en première instance / parquet général : appel, condamné à 2 ans de prison </a:t>
            </a:r>
            <a:r>
              <a:rPr lang="fr-FR" dirty="0" err="1"/>
              <a:t>ac</a:t>
            </a:r>
            <a:r>
              <a:rPr lang="fr-FR" dirty="0"/>
              <a:t> sursis en appel / radié de l’ordre conseil d’Etat et DEDH)</a:t>
            </a:r>
          </a:p>
          <a:p>
            <a:endParaRPr lang="fr-FR" dirty="0"/>
          </a:p>
          <a:p>
            <a:r>
              <a:rPr lang="fr-FR" dirty="0"/>
              <a:t>L’affaire Vincent Humbert (Marie Humbert demande aide à mourir </a:t>
            </a:r>
            <a:r>
              <a:rPr lang="fr-FR" dirty="0" err="1"/>
              <a:t>ds</a:t>
            </a:r>
            <a:r>
              <a:rPr lang="fr-FR" dirty="0"/>
              <a:t> la dignité – suicide assisté)</a:t>
            </a:r>
          </a:p>
          <a:p>
            <a:pPr lvl="1"/>
            <a:r>
              <a:rPr lang="fr-FR" dirty="0">
                <a:hlinkClick r:id="rId3"/>
              </a:rPr>
              <a:t>https://www.lefigaro.fr/actualite-france/2018/08/03/01016-20180803ARTFIG00020-vincent-humbert-l-homme-qui-a-relance-le-debat-sur-la-fin-de-vie.php</a:t>
            </a:r>
            <a:endParaRPr lang="fr-FR" dirty="0"/>
          </a:p>
          <a:p>
            <a:endParaRPr lang="fr-FR" dirty="0"/>
          </a:p>
          <a:p>
            <a:r>
              <a:rPr lang="fr-FR" dirty="0"/>
              <a:t>L’affaire Vincent Lambert (longue épopée judiciaire – arrêt des soins, sédation profonde et continue)</a:t>
            </a:r>
          </a:p>
          <a:p>
            <a:pPr lvl="1"/>
            <a:r>
              <a:rPr lang="fr-FR" dirty="0">
                <a:hlinkClick r:id="rId4"/>
              </a:rPr>
              <a:t>https://www.philonomist.com/fr/article/faire-vivre-ou-laisser-mourir</a:t>
            </a:r>
            <a:endParaRPr lang="fr-FR" dirty="0"/>
          </a:p>
          <a:p>
            <a:pPr marL="530352" lvl="1" indent="0">
              <a:buNone/>
            </a:pPr>
            <a:endParaRPr lang="fr-FR" dirty="0"/>
          </a:p>
          <a:p>
            <a:pPr marL="530352" lvl="1" indent="0">
              <a:buNone/>
            </a:pPr>
            <a:r>
              <a:rPr lang="fr-FR" b="1" dirty="0"/>
              <a:t>=&gt; Synthèse au reste de la classe du travail de chaque commission</a:t>
            </a:r>
          </a:p>
          <a:p>
            <a:pPr marL="0" indent="0">
              <a:buNone/>
            </a:pPr>
            <a:endParaRPr lang="fr-FR" dirty="0"/>
          </a:p>
          <a:p>
            <a:endParaRPr lang="fr-FR" dirty="0"/>
          </a:p>
          <a:p>
            <a:endParaRPr lang="fr-FR" dirty="0"/>
          </a:p>
          <a:p>
            <a:endParaRPr lang="fr-FR" dirty="0"/>
          </a:p>
        </p:txBody>
      </p:sp>
      <p:sp>
        <p:nvSpPr>
          <p:cNvPr id="4" name="ZoneTexte 3">
            <a:extLst>
              <a:ext uri="{FF2B5EF4-FFF2-40B4-BE49-F238E27FC236}">
                <a16:creationId xmlns:a16="http://schemas.microsoft.com/office/drawing/2014/main" id="{E76AECEA-48F9-FF45-B070-720A004B1DB8}"/>
              </a:ext>
            </a:extLst>
          </p:cNvPr>
          <p:cNvSpPr txBox="1"/>
          <p:nvPr/>
        </p:nvSpPr>
        <p:spPr>
          <a:xfrm>
            <a:off x="7729870" y="595423"/>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2463194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049D65-6871-724B-A018-4EA36C0C8F59}"/>
              </a:ext>
            </a:extLst>
          </p:cNvPr>
          <p:cNvSpPr>
            <a:spLocks noGrp="1"/>
          </p:cNvSpPr>
          <p:nvPr>
            <p:ph type="title"/>
          </p:nvPr>
        </p:nvSpPr>
        <p:spPr>
          <a:xfrm>
            <a:off x="1371600" y="685800"/>
            <a:ext cx="9601200" cy="873177"/>
          </a:xfrm>
        </p:spPr>
        <p:txBody>
          <a:bodyPr/>
          <a:lstStyle/>
          <a:p>
            <a:r>
              <a:rPr lang="fr-FR" dirty="0"/>
              <a:t>Les difficultés à affronter :</a:t>
            </a:r>
          </a:p>
        </p:txBody>
      </p:sp>
      <p:sp>
        <p:nvSpPr>
          <p:cNvPr id="3" name="Espace réservé du contenu 2">
            <a:extLst>
              <a:ext uri="{FF2B5EF4-FFF2-40B4-BE49-F238E27FC236}">
                <a16:creationId xmlns:a16="http://schemas.microsoft.com/office/drawing/2014/main" id="{B279A4F7-576E-A14B-9548-0C2899B1F752}"/>
              </a:ext>
            </a:extLst>
          </p:cNvPr>
          <p:cNvSpPr>
            <a:spLocks noGrp="1"/>
          </p:cNvSpPr>
          <p:nvPr>
            <p:ph idx="1"/>
          </p:nvPr>
        </p:nvSpPr>
        <p:spPr>
          <a:xfrm>
            <a:off x="1371600" y="1439056"/>
            <a:ext cx="9601200" cy="4428344"/>
          </a:xfrm>
        </p:spPr>
        <p:txBody>
          <a:bodyPr>
            <a:normAutofit lnSpcReduction="10000"/>
          </a:bodyPr>
          <a:lstStyle/>
          <a:p>
            <a:r>
              <a:rPr lang="fr-FR" dirty="0"/>
              <a:t>Question de la liberté.</a:t>
            </a:r>
          </a:p>
          <a:p>
            <a:pPr marL="0" indent="0">
              <a:buNone/>
            </a:pPr>
            <a:r>
              <a:rPr lang="fr-FR" dirty="0"/>
              <a:t>=&gt; choisit-on sa mort ?</a:t>
            </a:r>
          </a:p>
          <a:p>
            <a:r>
              <a:rPr lang="fr-FR" dirty="0"/>
              <a:t>Mais attention deux choses à distinguer…</a:t>
            </a:r>
          </a:p>
          <a:p>
            <a:r>
              <a:rPr lang="fr-FR" dirty="0"/>
              <a:t>Car pour les personnes en FIN DE VIE =&gt; sédation profonde et prolongée (loi CL 2016)</a:t>
            </a:r>
          </a:p>
          <a:p>
            <a:r>
              <a:rPr lang="fr-FR" dirty="0"/>
              <a:t>OR enjeu pour les personnes qui ne sont pas en fin de vie, mais atteintes de maladies incurables ou qui refusent dégradation… q° du « suicide assisté » : association pour le droit à mourir dans la dignité…</a:t>
            </a:r>
          </a:p>
          <a:p>
            <a:r>
              <a:rPr lang="fr-FR" dirty="0"/>
              <a:t>PB : est-ce que ceux qui meurent de vieillesse, handicapés et dépendants ne sont pas dignes???</a:t>
            </a:r>
          </a:p>
          <a:p>
            <a:r>
              <a:rPr lang="fr-FR" dirty="0"/>
              <a:t>PB de la « bonne vie », de la valeur de la vie, de la vie devenue insupportable pour celui qui demande à mourir. Pas </a:t>
            </a:r>
            <a:r>
              <a:rPr lang="fr-FR" dirty="0" err="1"/>
              <a:t>pb</a:t>
            </a:r>
            <a:r>
              <a:rPr lang="fr-FR" dirty="0"/>
              <a:t> de fin de vie.</a:t>
            </a:r>
          </a:p>
        </p:txBody>
      </p:sp>
    </p:spTree>
    <p:extLst>
      <p:ext uri="{BB962C8B-B14F-4D97-AF65-F5344CB8AC3E}">
        <p14:creationId xmlns:p14="http://schemas.microsoft.com/office/powerpoint/2010/main" val="1418878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80DEC3-B153-4F42-A7A1-098796B9B299}"/>
              </a:ext>
            </a:extLst>
          </p:cNvPr>
          <p:cNvSpPr>
            <a:spLocks noGrp="1"/>
          </p:cNvSpPr>
          <p:nvPr>
            <p:ph type="title"/>
          </p:nvPr>
        </p:nvSpPr>
        <p:spPr>
          <a:xfrm>
            <a:off x="1371600" y="685800"/>
            <a:ext cx="9601200" cy="740664"/>
          </a:xfrm>
        </p:spPr>
        <p:txBody>
          <a:bodyPr/>
          <a:lstStyle/>
          <a:p>
            <a:r>
              <a:rPr lang="fr-FR" dirty="0"/>
              <a:t>IV. Pour poursuivre la réflexion</a:t>
            </a:r>
          </a:p>
        </p:txBody>
      </p:sp>
      <p:sp>
        <p:nvSpPr>
          <p:cNvPr id="3" name="Espace réservé du contenu 2">
            <a:extLst>
              <a:ext uri="{FF2B5EF4-FFF2-40B4-BE49-F238E27FC236}">
                <a16:creationId xmlns:a16="http://schemas.microsoft.com/office/drawing/2014/main" id="{63C47CCA-39B1-CC44-BFF7-839EE5BE8F20}"/>
              </a:ext>
            </a:extLst>
          </p:cNvPr>
          <p:cNvSpPr>
            <a:spLocks noGrp="1"/>
          </p:cNvSpPr>
          <p:nvPr>
            <p:ph idx="1"/>
          </p:nvPr>
        </p:nvSpPr>
        <p:spPr>
          <a:xfrm>
            <a:off x="1371600" y="1426464"/>
            <a:ext cx="10305738" cy="5071872"/>
          </a:xfrm>
        </p:spPr>
        <p:txBody>
          <a:bodyPr>
            <a:normAutofit lnSpcReduction="10000"/>
          </a:bodyPr>
          <a:lstStyle/>
          <a:p>
            <a:r>
              <a:rPr lang="fr-FR" dirty="0"/>
              <a:t>Lectures / bibliographie – extraits :</a:t>
            </a:r>
          </a:p>
          <a:p>
            <a:pPr lvl="1"/>
            <a:r>
              <a:rPr lang="fr-FR" dirty="0"/>
              <a:t>Fondements de la métaphysique des mœurs, E. Kant</a:t>
            </a:r>
          </a:p>
          <a:p>
            <a:pPr lvl="1"/>
            <a:r>
              <a:rPr lang="fr-FR" dirty="0"/>
              <a:t>Interview de </a:t>
            </a:r>
            <a:r>
              <a:rPr lang="fr-FR" dirty="0" err="1"/>
              <a:t>Ruwen</a:t>
            </a:r>
            <a:r>
              <a:rPr lang="fr-FR" dirty="0"/>
              <a:t> </a:t>
            </a:r>
            <a:r>
              <a:rPr lang="fr-FR" dirty="0" err="1"/>
              <a:t>Ogien</a:t>
            </a:r>
            <a:r>
              <a:rPr lang="fr-FR" dirty="0"/>
              <a:t> – Libération - 2017</a:t>
            </a:r>
          </a:p>
          <a:p>
            <a:pPr lvl="1"/>
            <a:r>
              <a:rPr lang="fr-FR" dirty="0"/>
              <a:t>Le tout dernier été, Anne Bert</a:t>
            </a:r>
          </a:p>
          <a:p>
            <a:pPr lvl="1"/>
            <a:r>
              <a:rPr lang="fr-FR" dirty="0"/>
              <a:t>En souvenir d’André, Martin Winkler</a:t>
            </a:r>
          </a:p>
          <a:p>
            <a:pPr lvl="1"/>
            <a:r>
              <a:rPr lang="fr-FR" dirty="0"/>
              <a:t>La dernière leçon, Noëlle Châtelet</a:t>
            </a:r>
          </a:p>
          <a:p>
            <a:r>
              <a:rPr lang="fr-FR" dirty="0"/>
              <a:t>Cinéma / films à voir (liste réduite) :</a:t>
            </a:r>
          </a:p>
          <a:p>
            <a:pPr lvl="1"/>
            <a:r>
              <a:rPr lang="fr-FR" dirty="0"/>
              <a:t>Johnny s’en-va-</a:t>
            </a:r>
            <a:r>
              <a:rPr lang="fr-FR" dirty="0" err="1"/>
              <a:t>t</a:t>
            </a:r>
            <a:r>
              <a:rPr lang="fr-FR" dirty="0"/>
              <a:t>-en guerre, Dalton </a:t>
            </a:r>
            <a:r>
              <a:rPr lang="fr-FR" dirty="0" err="1"/>
              <a:t>Trumbo</a:t>
            </a:r>
            <a:r>
              <a:rPr lang="fr-FR" dirty="0"/>
              <a:t> – 1971 (roman 1939 + film)</a:t>
            </a:r>
          </a:p>
          <a:p>
            <a:pPr lvl="1"/>
            <a:r>
              <a:rPr lang="fr-FR" dirty="0"/>
              <a:t>Mar </a:t>
            </a:r>
            <a:r>
              <a:rPr lang="fr-FR" dirty="0" err="1"/>
              <a:t>adentro</a:t>
            </a:r>
            <a:r>
              <a:rPr lang="fr-FR" dirty="0"/>
              <a:t>, Alejandro </a:t>
            </a:r>
            <a:r>
              <a:rPr lang="fr-FR" dirty="0" err="1"/>
              <a:t>Amenabar</a:t>
            </a:r>
            <a:r>
              <a:rPr lang="fr-FR" dirty="0"/>
              <a:t> – 2004</a:t>
            </a:r>
          </a:p>
          <a:p>
            <a:pPr lvl="1"/>
            <a:r>
              <a:rPr lang="fr-FR" dirty="0"/>
              <a:t>Million Dollar Baby, Clint Eastwood – 2004</a:t>
            </a:r>
          </a:p>
          <a:p>
            <a:pPr lvl="1"/>
            <a:r>
              <a:rPr lang="fr-FR" dirty="0"/>
              <a:t>De son vivant, Emmanuelle </a:t>
            </a:r>
            <a:r>
              <a:rPr lang="fr-FR" dirty="0" err="1"/>
              <a:t>Bercot</a:t>
            </a:r>
            <a:r>
              <a:rPr lang="fr-FR" dirty="0"/>
              <a:t> – 2021</a:t>
            </a:r>
          </a:p>
          <a:p>
            <a:pPr lvl="1"/>
            <a:r>
              <a:rPr lang="fr-FR" dirty="0"/>
              <a:t>Tout s’est bien passé, François Ozon - 2021</a:t>
            </a:r>
          </a:p>
          <a:p>
            <a:r>
              <a:rPr lang="fr-FR" dirty="0"/>
              <a:t>Mission à confier à un ou plusieurs élèves : un exposé sur le résultat des travaux de la convention citoyenne (en avril?).</a:t>
            </a:r>
          </a:p>
          <a:p>
            <a:pPr marL="0" indent="0">
              <a:buNone/>
            </a:pPr>
            <a:endParaRPr lang="fr-FR" dirty="0"/>
          </a:p>
        </p:txBody>
      </p:sp>
    </p:spTree>
    <p:extLst>
      <p:ext uri="{BB962C8B-B14F-4D97-AF65-F5344CB8AC3E}">
        <p14:creationId xmlns:p14="http://schemas.microsoft.com/office/powerpoint/2010/main" val="183848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BF7B3F-E143-664C-9708-35496D977F03}"/>
              </a:ext>
            </a:extLst>
          </p:cNvPr>
          <p:cNvSpPr>
            <a:spLocks noGrp="1"/>
          </p:cNvSpPr>
          <p:nvPr>
            <p:ph type="title"/>
          </p:nvPr>
        </p:nvSpPr>
        <p:spPr/>
        <p:txBody>
          <a:bodyPr/>
          <a:lstStyle/>
          <a:p>
            <a:r>
              <a:rPr lang="fr-FR" dirty="0"/>
              <a:t>Tous les documents (et davantage) sont à retrouver sur la collection </a:t>
            </a:r>
            <a:r>
              <a:rPr lang="fr-FR" dirty="0" err="1"/>
              <a:t>pearltrees</a:t>
            </a:r>
            <a:r>
              <a:rPr lang="fr-FR" dirty="0"/>
              <a:t> :</a:t>
            </a:r>
          </a:p>
        </p:txBody>
      </p:sp>
      <p:sp>
        <p:nvSpPr>
          <p:cNvPr id="3" name="Espace réservé du contenu 2">
            <a:extLst>
              <a:ext uri="{FF2B5EF4-FFF2-40B4-BE49-F238E27FC236}">
                <a16:creationId xmlns:a16="http://schemas.microsoft.com/office/drawing/2014/main" id="{00228BAE-5C83-4D48-99C9-EFCDF167C44A}"/>
              </a:ext>
            </a:extLst>
          </p:cNvPr>
          <p:cNvSpPr>
            <a:spLocks noGrp="1"/>
          </p:cNvSpPr>
          <p:nvPr>
            <p:ph idx="1"/>
          </p:nvPr>
        </p:nvSpPr>
        <p:spPr>
          <a:xfrm>
            <a:off x="1371599" y="2286000"/>
            <a:ext cx="10065895" cy="4339652"/>
          </a:xfrm>
        </p:spPr>
        <p:txBody>
          <a:bodyPr/>
          <a:lstStyle/>
          <a:p>
            <a:pPr marL="0" indent="0">
              <a:buNone/>
            </a:pPr>
            <a:r>
              <a:rPr lang="fr-FR" dirty="0">
                <a:hlinkClick r:id="rId2"/>
              </a:rPr>
              <a:t>https://www.pearltrees.com/mirsalis/fin-de-vie/id52154735</a:t>
            </a:r>
            <a:endParaRPr lang="fr-FR" dirty="0"/>
          </a:p>
          <a:p>
            <a:pPr marL="0" indent="0">
              <a:buNone/>
            </a:pPr>
            <a:endParaRPr lang="fr-FR" dirty="0"/>
          </a:p>
        </p:txBody>
      </p:sp>
      <p:pic>
        <p:nvPicPr>
          <p:cNvPr id="5" name="Image 4">
            <a:extLst>
              <a:ext uri="{FF2B5EF4-FFF2-40B4-BE49-F238E27FC236}">
                <a16:creationId xmlns:a16="http://schemas.microsoft.com/office/drawing/2014/main" id="{E3DE5E31-4754-B640-98F5-4A5791931252}"/>
              </a:ext>
            </a:extLst>
          </p:cNvPr>
          <p:cNvPicPr>
            <a:picLocks noChangeAspect="1"/>
          </p:cNvPicPr>
          <p:nvPr/>
        </p:nvPicPr>
        <p:blipFill>
          <a:blip r:embed="rId3"/>
          <a:stretch>
            <a:fillRect/>
          </a:stretch>
        </p:blipFill>
        <p:spPr>
          <a:xfrm>
            <a:off x="4584700" y="2950772"/>
            <a:ext cx="3175000" cy="3175000"/>
          </a:xfrm>
          <a:prstGeom prst="rect">
            <a:avLst/>
          </a:prstGeom>
        </p:spPr>
      </p:pic>
    </p:spTree>
    <p:extLst>
      <p:ext uri="{BB962C8B-B14F-4D97-AF65-F5344CB8AC3E}">
        <p14:creationId xmlns:p14="http://schemas.microsoft.com/office/powerpoint/2010/main" val="3789070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50C79A-D674-5648-A9B2-0ACC49B64AAC}"/>
              </a:ext>
            </a:extLst>
          </p:cNvPr>
          <p:cNvSpPr>
            <a:spLocks noGrp="1"/>
          </p:cNvSpPr>
          <p:nvPr>
            <p:ph type="title"/>
          </p:nvPr>
        </p:nvSpPr>
        <p:spPr>
          <a:xfrm>
            <a:off x="1371600" y="685800"/>
            <a:ext cx="10320728" cy="618344"/>
          </a:xfrm>
        </p:spPr>
        <p:txBody>
          <a:bodyPr>
            <a:normAutofit fontScale="90000"/>
          </a:bodyPr>
          <a:lstStyle/>
          <a:p>
            <a:r>
              <a:rPr lang="fr-FR" sz="3600" dirty="0"/>
              <a:t>Kant, Fondements de la métaphysique des mœurs (1785).</a:t>
            </a:r>
            <a:br>
              <a:rPr lang="fr-FR" dirty="0"/>
            </a:br>
            <a:endParaRPr lang="fr-FR" dirty="0"/>
          </a:p>
        </p:txBody>
      </p:sp>
      <p:sp>
        <p:nvSpPr>
          <p:cNvPr id="3" name="Espace réservé du contenu 2">
            <a:extLst>
              <a:ext uri="{FF2B5EF4-FFF2-40B4-BE49-F238E27FC236}">
                <a16:creationId xmlns:a16="http://schemas.microsoft.com/office/drawing/2014/main" id="{BC79533D-F0A7-194C-90F3-FB0B4A4AD380}"/>
              </a:ext>
            </a:extLst>
          </p:cNvPr>
          <p:cNvSpPr>
            <a:spLocks noGrp="1"/>
          </p:cNvSpPr>
          <p:nvPr>
            <p:ph idx="1"/>
          </p:nvPr>
        </p:nvSpPr>
        <p:spPr>
          <a:xfrm>
            <a:off x="1371600" y="1304144"/>
            <a:ext cx="10320728" cy="5111646"/>
          </a:xfrm>
        </p:spPr>
        <p:txBody>
          <a:bodyPr>
            <a:normAutofit/>
          </a:bodyPr>
          <a:lstStyle/>
          <a:p>
            <a:pPr marL="0" indent="0" algn="just">
              <a:buNone/>
            </a:pPr>
            <a:r>
              <a:rPr lang="fr-FR" b="1" dirty="0"/>
              <a:t>Ce qui a un prix peut être aussi bien remplacé par quelque chose d’autre, à titre d’équivalent ; au contraire, ce qui est supérieur à tout prix, ce qui par suite n’admet pas d’équivalent, c’est ce qui a une dignité.</a:t>
            </a:r>
          </a:p>
          <a:p>
            <a:pPr marL="0" indent="0" algn="just">
              <a:buNone/>
            </a:pPr>
            <a:r>
              <a:rPr lang="fr-FR" dirty="0"/>
              <a:t>Ce qui se rapporte aux inclinations et aux besoins généraux de l’homme, cela a un prix marchand ; ce qui, même sans supposer de besoin, correspond à un certain goût, c’est-à-dire à la satisfaction que nous procure un simple jeu sans but de nos facultés mentales, cela a un prix de sentiment ; mais ce qui constitue la condition, qui seule peut faire que quelque chose est une fin en soi, cela n’a pas seulement une valeur relative, c’est-à-dire un prix, mais une valeur intrinsèque, c’est-à-dire une dignité.</a:t>
            </a:r>
          </a:p>
          <a:p>
            <a:pPr marL="0" indent="0" algn="just">
              <a:buNone/>
            </a:pPr>
            <a:r>
              <a:rPr lang="fr-FR" dirty="0"/>
              <a:t>Or la moralité est la condition qui seule peut faire qu’un être raisonnable est une fin en soi ; car il n’est possible que par elle d’être un membre législateur dans le règne des fins. La moralité, ainsi que l’humanité, en tant qu’elle est capable de moralité, c’est donc là ce qui seul a de la dignité. L’habileté et l’application dans le travail ont un prix marchand ; l’esprit, la vivacité d’imagination, l’humour, ont un prix de sentiment ; par contre, la fidélité à ses promesses, la bienveillance par principe (non la bienveillance d’instinct), on une valeur intrinsèque.</a:t>
            </a:r>
          </a:p>
          <a:p>
            <a:pPr marL="0" indent="0">
              <a:buNone/>
            </a:pPr>
            <a:endParaRPr lang="fr-FR" dirty="0"/>
          </a:p>
        </p:txBody>
      </p:sp>
    </p:spTree>
    <p:extLst>
      <p:ext uri="{BB962C8B-B14F-4D97-AF65-F5344CB8AC3E}">
        <p14:creationId xmlns:p14="http://schemas.microsoft.com/office/powerpoint/2010/main" val="3266683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96AC71-ECAC-2849-9B55-E4338C946E06}"/>
              </a:ext>
            </a:extLst>
          </p:cNvPr>
          <p:cNvSpPr>
            <a:spLocks noGrp="1"/>
          </p:cNvSpPr>
          <p:nvPr>
            <p:ph type="title"/>
          </p:nvPr>
        </p:nvSpPr>
        <p:spPr>
          <a:xfrm>
            <a:off x="906905" y="640830"/>
            <a:ext cx="10875364" cy="1485900"/>
          </a:xfrm>
        </p:spPr>
        <p:txBody>
          <a:bodyPr>
            <a:normAutofit/>
          </a:bodyPr>
          <a:lstStyle/>
          <a:p>
            <a:r>
              <a:rPr lang="fr-FR" sz="3200" dirty="0" err="1"/>
              <a:t>Ruwen</a:t>
            </a:r>
            <a:r>
              <a:rPr lang="fr-FR" sz="3200" dirty="0"/>
              <a:t> </a:t>
            </a:r>
            <a:r>
              <a:rPr lang="fr-FR" sz="3200" dirty="0" err="1"/>
              <a:t>Ogien</a:t>
            </a:r>
            <a:r>
              <a:rPr lang="fr-FR" sz="3200" dirty="0"/>
              <a:t> - Interview au journal Libération – 10 février 2017- par Cécile Dumas</a:t>
            </a:r>
          </a:p>
        </p:txBody>
      </p:sp>
      <p:sp>
        <p:nvSpPr>
          <p:cNvPr id="3" name="Espace réservé du contenu 2">
            <a:extLst>
              <a:ext uri="{FF2B5EF4-FFF2-40B4-BE49-F238E27FC236}">
                <a16:creationId xmlns:a16="http://schemas.microsoft.com/office/drawing/2014/main" id="{1AEF32F7-F17F-7346-9CEC-2CD10734F930}"/>
              </a:ext>
            </a:extLst>
          </p:cNvPr>
          <p:cNvSpPr>
            <a:spLocks noGrp="1"/>
          </p:cNvSpPr>
          <p:nvPr>
            <p:ph idx="1"/>
          </p:nvPr>
        </p:nvSpPr>
        <p:spPr>
          <a:xfrm>
            <a:off x="906905" y="1723869"/>
            <a:ext cx="10875363" cy="4781862"/>
          </a:xfrm>
        </p:spPr>
        <p:txBody>
          <a:bodyPr>
            <a:normAutofit fontScale="92500" lnSpcReduction="20000"/>
          </a:bodyPr>
          <a:lstStyle/>
          <a:p>
            <a:pPr marL="0" indent="0" algn="just">
              <a:buNone/>
            </a:pPr>
            <a:r>
              <a:rPr lang="fr-FR" dirty="0"/>
              <a:t>Je ne crois pas que le refus de légaliser l’aide médicale à mourir (…) provienne de la volonté de l’État de contrôler totalement le corps des citoyens, comme s’il suivait un principe du genre : « ton corps n’est pas à toi», «ce n’est pas à toi de décider ce que tu peux faire de ta vie». L’époque où cette politique d’État paternaliste et coercitive semblait naturelle est révolue depuis longtemps. (…)</a:t>
            </a:r>
          </a:p>
          <a:p>
            <a:pPr marL="0" indent="0" algn="just">
              <a:buNone/>
            </a:pPr>
            <a:r>
              <a:rPr lang="fr-FR" dirty="0"/>
              <a:t>Le refus de légaliser l’aide médicale à mourir ne me semble pas non plus découler d’un principe d’éthique médicale qui ferait de l’interdiction de tuer une obligation si forte, si inconditionnelle, qu’elle ne pourrait même pas être annulée par le consentement des personnes qui demandent à mourir et celui des médecins qui n’y seraient pas opposés par conviction morale.</a:t>
            </a:r>
          </a:p>
          <a:p>
            <a:pPr marL="0" indent="0" algn="just">
              <a:buNone/>
            </a:pPr>
            <a:r>
              <a:rPr lang="fr-FR" dirty="0"/>
              <a:t>Mais on sait bien qu’aujourd’hui la majorité des gens meurent à l’hôpital et à la suite d’une décision médicale. </a:t>
            </a:r>
            <a:r>
              <a:rPr lang="fr-FR" b="1" dirty="0"/>
              <a:t>Le refus de légaliser l’aide médicale à mourir n’est donc, à mon avis, ni l’expression d’une volonté de l’État de contrôler complètement le corps des citoyens ni un interdit moral absolu de ne pas tuer qui pèserait sur l’activité des médecins</a:t>
            </a:r>
            <a:r>
              <a:rPr lang="fr-FR" dirty="0"/>
              <a:t>.</a:t>
            </a:r>
          </a:p>
          <a:p>
            <a:pPr marL="0" indent="0" algn="just">
              <a:buNone/>
            </a:pPr>
            <a:r>
              <a:rPr lang="fr-FR" b="1" dirty="0"/>
              <a:t>Pour mieux la comprendre, il faut plutôt se tourner, je crois, vers les prétendues « obligations morales » des personnes qui demandent à mourir. Selon une idée encore assez largement répandue, nous devons continuer à vivre coûte que coûte, même dans des souffrances atroces. Ces souffrances doivent être accueillies comme un destin. Les refuser serait une forme de démission spirituelle, et même de lâcheté. </a:t>
            </a:r>
            <a:r>
              <a:rPr lang="fr-FR" dirty="0"/>
              <a:t>L’idée que nous avons des obligations morales envers nous-mêmes, qui devraient nous faire accepter ces souffrances, est, à mon avis, purement doloriste. J’aimerais que nous puissions nous en débarrasser.</a:t>
            </a:r>
          </a:p>
        </p:txBody>
      </p:sp>
    </p:spTree>
    <p:extLst>
      <p:ext uri="{BB962C8B-B14F-4D97-AF65-F5344CB8AC3E}">
        <p14:creationId xmlns:p14="http://schemas.microsoft.com/office/powerpoint/2010/main" val="501251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7C11AB-4BBA-8A44-9DA7-793E4BFFF8B4}"/>
              </a:ext>
            </a:extLst>
          </p:cNvPr>
          <p:cNvSpPr>
            <a:spLocks noGrp="1"/>
          </p:cNvSpPr>
          <p:nvPr>
            <p:ph type="title"/>
          </p:nvPr>
        </p:nvSpPr>
        <p:spPr>
          <a:xfrm>
            <a:off x="1371600" y="191124"/>
            <a:ext cx="9601200" cy="678305"/>
          </a:xfrm>
        </p:spPr>
        <p:txBody>
          <a:bodyPr>
            <a:normAutofit fontScale="90000"/>
          </a:bodyPr>
          <a:lstStyle/>
          <a:p>
            <a:r>
              <a:rPr lang="fr-FR" dirty="0"/>
              <a:t>La dernière leçon, Noëlle Châtelet</a:t>
            </a:r>
          </a:p>
        </p:txBody>
      </p:sp>
      <p:sp>
        <p:nvSpPr>
          <p:cNvPr id="3" name="Espace réservé du contenu 2">
            <a:extLst>
              <a:ext uri="{FF2B5EF4-FFF2-40B4-BE49-F238E27FC236}">
                <a16:creationId xmlns:a16="http://schemas.microsoft.com/office/drawing/2014/main" id="{972532BF-65DC-234C-8C80-94623B2AE21A}"/>
              </a:ext>
            </a:extLst>
          </p:cNvPr>
          <p:cNvSpPr>
            <a:spLocks noGrp="1"/>
          </p:cNvSpPr>
          <p:nvPr>
            <p:ph idx="1"/>
          </p:nvPr>
        </p:nvSpPr>
        <p:spPr>
          <a:xfrm>
            <a:off x="1371600" y="869428"/>
            <a:ext cx="10290748" cy="5756223"/>
          </a:xfrm>
        </p:spPr>
        <p:txBody>
          <a:bodyPr>
            <a:normAutofit fontScale="85000" lnSpcReduction="10000"/>
          </a:bodyPr>
          <a:lstStyle/>
          <a:p>
            <a:pPr marL="0" indent="0" algn="just">
              <a:buNone/>
            </a:pPr>
            <a:r>
              <a:rPr lang="fr-FR" dirty="0"/>
              <a:t>Mais ce que je retrouvais, à travers ce désir farouche de ritualiser ta mort et que j'avais déjà entrevu à travers la danse des objets et la chorégraphie du don, c'est ta volonté forcenée d'inverser la symbolique du deuil : tu voulais vivre avant les gestes de l’après. Tu voulais, le plus possible, accomplir avec nous le temps du deuil, le temps de la mort. Nous dire ? Ne pas nous dire ? La question t'a déchirée toi aussi. "Je vous croyais préparés à l'entendre... » Oui, en effet, tu étais en droit de nous croire préparés. Je croyais l'être moi qui avais promis, solennellement, d'être au rendez-vous, de vivre ce moment, avec toi, sauf que... l'est-on jamais? </a:t>
            </a:r>
            <a:r>
              <a:rPr lang="fr-FR" b="1" dirty="0"/>
              <a:t>Est-on jamais préparé à entendre, de la bouche de sa propre mère, la date choisie de sa mort, même si cette mort a été admise, dans son principe, depuis fort longtemps ?</a:t>
            </a:r>
          </a:p>
          <a:p>
            <a:pPr marL="0" indent="0" algn="just">
              <a:buNone/>
            </a:pPr>
            <a:r>
              <a:rPr lang="fr-FR" dirty="0"/>
              <a:t>Non, maman. C'était trop demander, Trop. Tout devenait trop loin, trop lourd, trop haut, trop bas, inaccessible en un mot, ou au prix de tant d'efforts que ta tête, encore vive et fière, ne voulait plus. </a:t>
            </a:r>
            <a:r>
              <a:rPr lang="fr-FR" b="1" dirty="0"/>
              <a:t>Elle ne voulait plus que le corps fourbu, moulu, rompu, peine davantage. Et puis, après le corps, qui dit que le lierre ne gagnerait pas la tête, vive et fière, pour l'étouffer à son tour, l'empêcher de marcher droit ?</a:t>
            </a:r>
          </a:p>
          <a:p>
            <a:pPr marL="0" indent="0" algn="just">
              <a:buNone/>
            </a:pPr>
            <a:r>
              <a:rPr lang="fr-FR" dirty="0"/>
              <a:t>J'ai caressé ton front, tes cheveux blancs, ton visage chaviré de fatigue, de déception. Les choses ne s'étaient pas passées comme tu l'aurais souhaité. Tes yeux étaient fermés. Tu étais si pâle que tout à coup, sans effort, je t'ai vue en gisante. J'ai pu t'imaginer dans la mort. On aurait dit qu'elle était déjà en toi, que déjà elle travaillait pour toi, en alliée, en amie, alors que nous... Alors que moi qui disait t'aimer en caressant ton front, tes cheveux... Moi, ta fille, si sûre, jusque-là, de mon amour... J'ai trouvé la mort plus aimante que moi. Oui, c'est cela : plus aimante.</a:t>
            </a:r>
          </a:p>
          <a:p>
            <a:pPr marL="0" indent="0" algn="just">
              <a:buNone/>
            </a:pPr>
            <a:r>
              <a:rPr lang="fr-FR" dirty="0"/>
              <a:t>(…) Tes yeux se sont ouverts. Les deux larmes chétives qui ont mouillé ta peau transparente semblaient les dernières gouttes d'une source qui s'épuise et qui le sait. Au bout de vos forces, au bout des larmes vous étiez, la source et toi.</a:t>
            </a:r>
          </a:p>
          <a:p>
            <a:pPr marL="0" indent="0" algn="just">
              <a:buNone/>
            </a:pPr>
            <a:r>
              <a:rPr lang="fr-FR" dirty="0"/>
              <a:t>Sans me regarder, tu as prononcé ces mots, plus épuisés encore que les larmes : " </a:t>
            </a:r>
            <a:r>
              <a:rPr lang="fr-FR" b="1" dirty="0"/>
              <a:t>Vous ne comprenez pas. Il faut m'aider maintenant</a:t>
            </a:r>
            <a:r>
              <a:rPr lang="fr-FR" dirty="0"/>
              <a:t>."</a:t>
            </a:r>
          </a:p>
        </p:txBody>
      </p:sp>
    </p:spTree>
    <p:extLst>
      <p:ext uri="{BB962C8B-B14F-4D97-AF65-F5344CB8AC3E}">
        <p14:creationId xmlns:p14="http://schemas.microsoft.com/office/powerpoint/2010/main" val="3795607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90DFB-C02D-1E4F-95BA-DE28955391CE}"/>
              </a:ext>
            </a:extLst>
          </p:cNvPr>
          <p:cNvSpPr>
            <a:spLocks noGrp="1"/>
          </p:cNvSpPr>
          <p:nvPr>
            <p:ph type="title"/>
          </p:nvPr>
        </p:nvSpPr>
        <p:spPr>
          <a:xfrm>
            <a:off x="1371600" y="685800"/>
            <a:ext cx="9601200" cy="723275"/>
          </a:xfrm>
        </p:spPr>
        <p:txBody>
          <a:bodyPr/>
          <a:lstStyle/>
          <a:p>
            <a:r>
              <a:rPr lang="fr-FR" dirty="0"/>
              <a:t>Tribune « contre »</a:t>
            </a:r>
          </a:p>
        </p:txBody>
      </p:sp>
      <p:sp>
        <p:nvSpPr>
          <p:cNvPr id="3" name="Espace réservé du contenu 2">
            <a:extLst>
              <a:ext uri="{FF2B5EF4-FFF2-40B4-BE49-F238E27FC236}">
                <a16:creationId xmlns:a16="http://schemas.microsoft.com/office/drawing/2014/main" id="{5D841889-0E7F-8B4E-B13B-0DA2CEC2C445}"/>
              </a:ext>
            </a:extLst>
          </p:cNvPr>
          <p:cNvSpPr>
            <a:spLocks noGrp="1"/>
          </p:cNvSpPr>
          <p:nvPr>
            <p:ph idx="1"/>
          </p:nvPr>
        </p:nvSpPr>
        <p:spPr>
          <a:xfrm>
            <a:off x="1371600" y="1409075"/>
            <a:ext cx="10365698" cy="5081666"/>
          </a:xfrm>
        </p:spPr>
        <p:txBody>
          <a:bodyPr>
            <a:normAutofit fontScale="77500" lnSpcReduction="20000"/>
          </a:bodyPr>
          <a:lstStyle/>
          <a:p>
            <a:r>
              <a:rPr lang="fr-FR" dirty="0"/>
              <a:t>Pour le député LREM de Charente Thomas </a:t>
            </a:r>
            <a:r>
              <a:rPr lang="fr-FR" dirty="0" err="1"/>
              <a:t>Mesnier</a:t>
            </a:r>
            <a:r>
              <a:rPr lang="fr-FR" dirty="0"/>
              <a:t>, médecin urgentiste, il ne faut pas élargir la loi sur la fin de vie et légaliser ainsi l'euthanasie. Voici un extrait de sa tribune du 3 avril 2021 :</a:t>
            </a:r>
          </a:p>
          <a:p>
            <a:pPr marL="0" indent="0" algn="just">
              <a:buNone/>
            </a:pPr>
            <a:r>
              <a:rPr lang="fr-FR" dirty="0"/>
              <a:t>Nous avons en France un problème avec la mort, avec la vulnérabilité. Alors que nous y sommes confrontés un peu plus chaque jour depuis plus d'un an avec la crise sanitaire du Covid-19, le débat sur la fin de vie revient au Parlement par plusieurs propositions de loi visant à légaliser l'euthanasie. Le débat sur la fin de vie est légitime et nous devons le tenir de façon sereine, apaisée, en sortant de deux camps qui s'affrontent et des fantasmes que chacun peut se faire sur la mort.</a:t>
            </a:r>
          </a:p>
          <a:p>
            <a:pPr marL="0" indent="0" algn="just">
              <a:buNone/>
            </a:pPr>
            <a:r>
              <a:rPr lang="fr-FR" b="1" dirty="0"/>
              <a:t>La loi </a:t>
            </a:r>
            <a:r>
              <a:rPr lang="fr-FR" b="1" dirty="0" err="1"/>
              <a:t>Claeys-Leonetti</a:t>
            </a:r>
            <a:r>
              <a:rPr lang="fr-FR" b="1" dirty="0"/>
              <a:t> a trouvé un équilibre fin, remarquable</a:t>
            </a:r>
            <a:r>
              <a:rPr lang="fr-FR" dirty="0"/>
              <a:t>. Elle répond, avec les directives anticipées, la personne de confiance et la sédation profonde et continue jusqu'au décès, à la quasi-totalité des situations </a:t>
            </a:r>
            <a:r>
              <a:rPr lang="fr-FR" b="1" dirty="0"/>
              <a:t>mais elle n'est pas encore assez connue ni assez appliquée. Cette loi votée en 2016 n'a donc que cinq ans. Les recommandations de bonnes pratiques pour les soignants n'en ont que trois. Et il faudrait légiférer encore ? Aujourd'hui ?</a:t>
            </a:r>
          </a:p>
          <a:p>
            <a:pPr marL="0" indent="0" algn="just">
              <a:buNone/>
            </a:pPr>
            <a:r>
              <a:rPr lang="fr-FR" dirty="0"/>
              <a:t>L'urgence est de donner le temps et les moyens à la loi de s'appliquer.</a:t>
            </a:r>
          </a:p>
          <a:p>
            <a:pPr marL="0" indent="0" algn="just">
              <a:buNone/>
            </a:pPr>
            <a:r>
              <a:rPr lang="fr-FR" dirty="0"/>
              <a:t>Les partisans de l'euthanasie ont progressivement préempté l'expression de 'fin de vie digne' laissant à penser qu'on ne pourrait mourir dignement autrement.</a:t>
            </a:r>
          </a:p>
          <a:p>
            <a:pPr marL="0" indent="0" algn="just">
              <a:buNone/>
            </a:pPr>
            <a:r>
              <a:rPr lang="fr-FR" b="1" dirty="0"/>
              <a:t>On meurt mal en France, parce que la loi n'est pas appliquée</a:t>
            </a:r>
            <a:r>
              <a:rPr lang="fr-FR" dirty="0"/>
              <a:t>. Faute de connaissance de celle-ci par la population, faute de formation et de moyens pour nos soignants. L'enjeu n'est pas tant de faire évoluer la loi que de la faire connaître. Il faut aller plus loin dans tous ces domaines et se donner les moyens de développer les soins palliatifs en France.</a:t>
            </a:r>
          </a:p>
          <a:p>
            <a:pPr marL="0" indent="0" algn="just">
              <a:buNone/>
            </a:pPr>
            <a:r>
              <a:rPr lang="fr-FR" dirty="0"/>
              <a:t>L'euthanasie, c'est ouvrir le droit à quelqu'un de mettre fin à la vie d'un autre. Ce n'est pas ce que je souhaite.</a:t>
            </a:r>
          </a:p>
          <a:p>
            <a:pPr marL="0" indent="0" algn="just">
              <a:buNone/>
            </a:pPr>
            <a:r>
              <a:rPr lang="fr-FR" dirty="0"/>
              <a:t>L'euthanasie, ce n'est pas aller plus loin. C'est aller ailleurs. Éthiquement, culturellement. </a:t>
            </a:r>
          </a:p>
        </p:txBody>
      </p:sp>
    </p:spTree>
    <p:extLst>
      <p:ext uri="{BB962C8B-B14F-4D97-AF65-F5344CB8AC3E}">
        <p14:creationId xmlns:p14="http://schemas.microsoft.com/office/powerpoint/2010/main" val="1441226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E5620-B83B-9942-BF98-F49FA57D7621}"/>
              </a:ext>
            </a:extLst>
          </p:cNvPr>
          <p:cNvSpPr>
            <a:spLocks noGrp="1"/>
          </p:cNvSpPr>
          <p:nvPr>
            <p:ph type="title"/>
          </p:nvPr>
        </p:nvSpPr>
        <p:spPr/>
        <p:txBody>
          <a:bodyPr/>
          <a:lstStyle/>
          <a:p>
            <a:endParaRPr lang="fr-FR"/>
          </a:p>
        </p:txBody>
      </p:sp>
      <p:pic>
        <p:nvPicPr>
          <p:cNvPr id="5" name="Espace réservé du contenu 4">
            <a:extLst>
              <a:ext uri="{FF2B5EF4-FFF2-40B4-BE49-F238E27FC236}">
                <a16:creationId xmlns:a16="http://schemas.microsoft.com/office/drawing/2014/main" id="{C305C449-9495-0B43-BF32-3A0BFD7A020D}"/>
              </a:ext>
            </a:extLst>
          </p:cNvPr>
          <p:cNvPicPr>
            <a:picLocks noGrp="1" noChangeAspect="1"/>
          </p:cNvPicPr>
          <p:nvPr>
            <p:ph idx="1"/>
          </p:nvPr>
        </p:nvPicPr>
        <p:blipFill>
          <a:blip r:embed="rId2"/>
          <a:stretch>
            <a:fillRect/>
          </a:stretch>
        </p:blipFill>
        <p:spPr>
          <a:xfrm>
            <a:off x="1109272" y="330137"/>
            <a:ext cx="9728616" cy="6168099"/>
          </a:xfrm>
        </p:spPr>
      </p:pic>
    </p:spTree>
    <p:extLst>
      <p:ext uri="{BB962C8B-B14F-4D97-AF65-F5344CB8AC3E}">
        <p14:creationId xmlns:p14="http://schemas.microsoft.com/office/powerpoint/2010/main" val="201463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DD1AD5-7803-3E4F-A553-CFC902B5D9DB}"/>
              </a:ext>
            </a:extLst>
          </p:cNvPr>
          <p:cNvSpPr>
            <a:spLocks noGrp="1"/>
          </p:cNvSpPr>
          <p:nvPr>
            <p:ph type="title"/>
          </p:nvPr>
        </p:nvSpPr>
        <p:spPr/>
        <p:txBody>
          <a:bodyPr/>
          <a:lstStyle/>
          <a:p>
            <a:r>
              <a:rPr lang="fr-FR" dirty="0"/>
              <a:t>Introduction</a:t>
            </a:r>
          </a:p>
        </p:txBody>
      </p:sp>
      <p:sp>
        <p:nvSpPr>
          <p:cNvPr id="3" name="Espace réservé du contenu 2">
            <a:extLst>
              <a:ext uri="{FF2B5EF4-FFF2-40B4-BE49-F238E27FC236}">
                <a16:creationId xmlns:a16="http://schemas.microsoft.com/office/drawing/2014/main" id="{95CBA944-0EB8-C645-949B-CA936E2FCFB7}"/>
              </a:ext>
            </a:extLst>
          </p:cNvPr>
          <p:cNvSpPr>
            <a:spLocks noGrp="1"/>
          </p:cNvSpPr>
          <p:nvPr>
            <p:ph idx="1"/>
          </p:nvPr>
        </p:nvSpPr>
        <p:spPr>
          <a:xfrm>
            <a:off x="1371600" y="2171700"/>
            <a:ext cx="9601200" cy="3695700"/>
          </a:xfrm>
        </p:spPr>
        <p:txBody>
          <a:bodyPr/>
          <a:lstStyle/>
          <a:p>
            <a:r>
              <a:rPr lang="fr-FR" dirty="0"/>
              <a:t>Lien avec le programme : deuxième partie / questions juridiques contemporaines</a:t>
            </a:r>
          </a:p>
          <a:p>
            <a:r>
              <a:rPr lang="fr-FR" dirty="0"/>
              <a:t>2. 3 Personne et famille</a:t>
            </a:r>
          </a:p>
          <a:p>
            <a:r>
              <a:rPr lang="fr-FR" dirty="0"/>
              <a:t>2. 3. 4. Bioéthique et liberté de la personne</a:t>
            </a:r>
          </a:p>
          <a:p>
            <a:pPr lvl="1"/>
            <a:r>
              <a:rPr lang="fr-FR" dirty="0"/>
              <a:t>Notions : </a:t>
            </a:r>
            <a:r>
              <a:rPr lang="fr-FR" b="1" dirty="0"/>
              <a:t>bioéthique, inviolabilité, indisponibilité, dignité, droit à la vie, euthanasie</a:t>
            </a:r>
          </a:p>
          <a:p>
            <a:pPr marL="530352" lvl="1" indent="0">
              <a:buNone/>
            </a:pPr>
            <a:r>
              <a:rPr lang="fr-FR" dirty="0"/>
              <a:t> Jusqu’où le droit protège-t-il la personne ?</a:t>
            </a:r>
          </a:p>
          <a:p>
            <a:pPr marL="530352" lvl="1" indent="0">
              <a:buNone/>
            </a:pPr>
            <a:r>
              <a:rPr lang="fr-FR" dirty="0"/>
              <a:t> Pourquoi est-il utile de réfléchir sur les pratiques médicales sur le vivant ?</a:t>
            </a:r>
          </a:p>
          <a:p>
            <a:pPr marL="530352" lvl="1" indent="0">
              <a:buNone/>
            </a:pPr>
            <a:r>
              <a:rPr lang="fr-FR" dirty="0"/>
              <a:t> Quelles limites à l’assistance médicale à la procréation ?</a:t>
            </a:r>
          </a:p>
          <a:p>
            <a:pPr marL="530352" lvl="1" indent="0">
              <a:buNone/>
            </a:pPr>
            <a:r>
              <a:rPr lang="fr-FR" dirty="0"/>
              <a:t> Peut-on choisir les conditions de sa mort ?</a:t>
            </a:r>
          </a:p>
        </p:txBody>
      </p:sp>
    </p:spTree>
    <p:extLst>
      <p:ext uri="{BB962C8B-B14F-4D97-AF65-F5344CB8AC3E}">
        <p14:creationId xmlns:p14="http://schemas.microsoft.com/office/powerpoint/2010/main" val="132135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FB1059-B7A7-F84B-8585-AB45682100CD}"/>
              </a:ext>
            </a:extLst>
          </p:cNvPr>
          <p:cNvSpPr>
            <a:spLocks noGrp="1"/>
          </p:cNvSpPr>
          <p:nvPr>
            <p:ph type="title"/>
          </p:nvPr>
        </p:nvSpPr>
        <p:spPr/>
        <p:txBody>
          <a:bodyPr/>
          <a:lstStyle/>
          <a:p>
            <a:r>
              <a:rPr lang="fr-FR" dirty="0"/>
              <a:t>Peut-on choisir les conditions de sa mort ? =&gt; liberté ?</a:t>
            </a:r>
          </a:p>
        </p:txBody>
      </p:sp>
      <p:sp>
        <p:nvSpPr>
          <p:cNvPr id="3" name="Espace réservé du contenu 2">
            <a:extLst>
              <a:ext uri="{FF2B5EF4-FFF2-40B4-BE49-F238E27FC236}">
                <a16:creationId xmlns:a16="http://schemas.microsoft.com/office/drawing/2014/main" id="{22434FB8-7EC1-1E43-81A6-8142C2F9DBED}"/>
              </a:ext>
            </a:extLst>
          </p:cNvPr>
          <p:cNvSpPr>
            <a:spLocks noGrp="1"/>
          </p:cNvSpPr>
          <p:nvPr>
            <p:ph idx="1"/>
          </p:nvPr>
        </p:nvSpPr>
        <p:spPr>
          <a:xfrm>
            <a:off x="1371600" y="2285999"/>
            <a:ext cx="10185816" cy="3844977"/>
          </a:xfrm>
        </p:spPr>
        <p:txBody>
          <a:bodyPr>
            <a:normAutofit/>
          </a:bodyPr>
          <a:lstStyle/>
          <a:p>
            <a:pPr marL="0" indent="0" algn="just">
              <a:buNone/>
            </a:pPr>
            <a:r>
              <a:rPr lang="fr-FR" dirty="0"/>
              <a:t>Une attention croissante aux conditions dans lesquelles sont vécus les derniers instants –</a:t>
            </a:r>
          </a:p>
          <a:p>
            <a:pPr marL="0" indent="0" algn="just">
              <a:buNone/>
            </a:pPr>
            <a:r>
              <a:rPr lang="fr-FR" dirty="0"/>
              <a:t>les « soins palliatifs » ayant vocation à les accompagner de la façon la moins douloureuse</a:t>
            </a:r>
          </a:p>
          <a:p>
            <a:pPr marL="0" indent="0" algn="just">
              <a:buNone/>
            </a:pPr>
            <a:r>
              <a:rPr lang="fr-FR" dirty="0"/>
              <a:t>possible – soulève des débats sur l’opportunité de reconnaître un « droit à mourir dans la</a:t>
            </a:r>
          </a:p>
          <a:p>
            <a:pPr marL="0" indent="0" algn="just">
              <a:buNone/>
            </a:pPr>
            <a:r>
              <a:rPr lang="fr-FR" dirty="0"/>
              <a:t>dignité » qui emporterait, sous certaines conditions strictes, la possibilité de choisir le</a:t>
            </a:r>
          </a:p>
          <a:p>
            <a:pPr marL="0" indent="0" algn="just">
              <a:buNone/>
            </a:pPr>
            <a:r>
              <a:rPr lang="fr-FR" dirty="0"/>
              <a:t>moment et les modalités de sa propre mort. Les questions délicates soulevées par la fin de</a:t>
            </a:r>
          </a:p>
          <a:p>
            <a:pPr marL="0" indent="0" algn="just">
              <a:buNone/>
            </a:pPr>
            <a:r>
              <a:rPr lang="fr-FR" dirty="0"/>
              <a:t>vie ont conduit le législateur à essayer de concilier différentes exigences, comme le révèle la</a:t>
            </a:r>
          </a:p>
          <a:p>
            <a:pPr marL="0" indent="0" algn="just">
              <a:buNone/>
            </a:pPr>
            <a:r>
              <a:rPr lang="fr-FR" dirty="0"/>
              <a:t>loi du 2 février 2016 créant de nouveaux droits en faveur des malades et des personnes en</a:t>
            </a:r>
          </a:p>
          <a:p>
            <a:pPr marL="0" indent="0" algn="just">
              <a:buNone/>
            </a:pPr>
            <a:r>
              <a:rPr lang="fr-FR" dirty="0"/>
              <a:t>fin de vie.</a:t>
            </a:r>
          </a:p>
        </p:txBody>
      </p:sp>
    </p:spTree>
    <p:extLst>
      <p:ext uri="{BB962C8B-B14F-4D97-AF65-F5344CB8AC3E}">
        <p14:creationId xmlns:p14="http://schemas.microsoft.com/office/powerpoint/2010/main" val="391111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F789EE-DF45-D14C-99AD-7E420C19F257}"/>
              </a:ext>
            </a:extLst>
          </p:cNvPr>
          <p:cNvSpPr>
            <a:spLocks noGrp="1"/>
          </p:cNvSpPr>
          <p:nvPr>
            <p:ph type="title"/>
          </p:nvPr>
        </p:nvSpPr>
        <p:spPr>
          <a:xfrm>
            <a:off x="1371600" y="685800"/>
            <a:ext cx="9601200" cy="838200"/>
          </a:xfrm>
        </p:spPr>
        <p:txBody>
          <a:bodyPr/>
          <a:lstStyle/>
          <a:p>
            <a:r>
              <a:rPr lang="fr-FR" dirty="0"/>
              <a:t>Pourquoi cette question aujourd’hui ?</a:t>
            </a:r>
          </a:p>
        </p:txBody>
      </p:sp>
      <p:sp>
        <p:nvSpPr>
          <p:cNvPr id="3" name="Espace réservé du contenu 2">
            <a:extLst>
              <a:ext uri="{FF2B5EF4-FFF2-40B4-BE49-F238E27FC236}">
                <a16:creationId xmlns:a16="http://schemas.microsoft.com/office/drawing/2014/main" id="{06F4AD86-5E43-984E-9429-ACBB9720DA10}"/>
              </a:ext>
            </a:extLst>
          </p:cNvPr>
          <p:cNvSpPr>
            <a:spLocks noGrp="1"/>
          </p:cNvSpPr>
          <p:nvPr>
            <p:ph idx="1"/>
          </p:nvPr>
        </p:nvSpPr>
        <p:spPr>
          <a:xfrm>
            <a:off x="1371600" y="1524000"/>
            <a:ext cx="9601200" cy="4343400"/>
          </a:xfrm>
        </p:spPr>
        <p:txBody>
          <a:bodyPr>
            <a:normAutofit lnSpcReduction="10000"/>
          </a:bodyPr>
          <a:lstStyle/>
          <a:p>
            <a:r>
              <a:rPr lang="fr-FR" dirty="0"/>
              <a:t>N.B. : entrée 2 / Réforme du droit ?</a:t>
            </a:r>
          </a:p>
          <a:p>
            <a:r>
              <a:rPr lang="fr-FR" dirty="0"/>
              <a:t>C’est celle qui est dans l’actualité de la convention citoyenne.</a:t>
            </a:r>
          </a:p>
          <a:p>
            <a:r>
              <a:rPr lang="fr-FR" dirty="0"/>
              <a:t>=&gt; présentation de la convention citoyenne.</a:t>
            </a:r>
          </a:p>
          <a:p>
            <a:pPr lvl="1"/>
            <a:r>
              <a:rPr lang="fr-FR" dirty="0"/>
              <a:t>De décembre 2022 à mars 2023 se tient la convention citoyenne sur la fin de vie qui réunit 150 citoyens tirés au sort. La convention est organisée, à la demande du président de la République, par le Conseil économique, social et environnemental.</a:t>
            </a:r>
          </a:p>
          <a:p>
            <a:pPr lvl="1"/>
            <a:r>
              <a:rPr lang="fr-FR" dirty="0"/>
              <a:t>"Le cadre d'accompagnement de la fin de vie est-il adapté aux différentes situations rencontrées ou d'éventuels changements devraient-ils être introduits ?" </a:t>
            </a:r>
          </a:p>
          <a:p>
            <a:pPr lvl="1"/>
            <a:r>
              <a:rPr lang="fr-FR" dirty="0">
                <a:hlinkClick r:id="rId2"/>
              </a:rPr>
              <a:t>https://www.vie-publique.fr/en-bref/287506-lancement-de-la-convention-citoyenne-sur-la-fin-de-vie</a:t>
            </a:r>
            <a:endParaRPr lang="fr-FR" dirty="0"/>
          </a:p>
          <a:p>
            <a:pPr lvl="1"/>
            <a:r>
              <a:rPr lang="fr-FR" dirty="0">
                <a:hlinkClick r:id="rId3"/>
              </a:rPr>
              <a:t>https://www.lecese.fr/convention-citoyenne-sur-la-fin-de-vie</a:t>
            </a:r>
            <a:endParaRPr lang="fr-FR" dirty="0"/>
          </a:p>
          <a:p>
            <a:pPr marL="530352" lvl="1" indent="0">
              <a:buNone/>
            </a:pPr>
            <a:endParaRPr lang="fr-FR" dirty="0"/>
          </a:p>
          <a:p>
            <a:pPr marL="530352" lvl="1" indent="0">
              <a:buNone/>
            </a:pPr>
            <a:endParaRPr lang="fr-FR" dirty="0"/>
          </a:p>
        </p:txBody>
      </p:sp>
    </p:spTree>
    <p:extLst>
      <p:ext uri="{BB962C8B-B14F-4D97-AF65-F5344CB8AC3E}">
        <p14:creationId xmlns:p14="http://schemas.microsoft.com/office/powerpoint/2010/main" val="355750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42AE89-6D89-C147-A730-4268D8E76888}"/>
              </a:ext>
            </a:extLst>
          </p:cNvPr>
          <p:cNvSpPr>
            <a:spLocks noGrp="1"/>
          </p:cNvSpPr>
          <p:nvPr>
            <p:ph type="title"/>
          </p:nvPr>
        </p:nvSpPr>
        <p:spPr>
          <a:xfrm>
            <a:off x="1371600" y="685800"/>
            <a:ext cx="9601200" cy="2289048"/>
          </a:xfrm>
        </p:spPr>
        <p:txBody>
          <a:bodyPr>
            <a:normAutofit fontScale="90000"/>
          </a:bodyPr>
          <a:lstStyle/>
          <a:p>
            <a:r>
              <a:rPr lang="fr-FR" dirty="0"/>
              <a:t>Le cadre d'accompagnement de la fin de vie est-il adapté aux différentes situations rencontrées ou d'éventuels changements devraient-ils être introduits ?</a:t>
            </a:r>
          </a:p>
        </p:txBody>
      </p:sp>
      <p:sp>
        <p:nvSpPr>
          <p:cNvPr id="3" name="Espace réservé du contenu 2">
            <a:extLst>
              <a:ext uri="{FF2B5EF4-FFF2-40B4-BE49-F238E27FC236}">
                <a16:creationId xmlns:a16="http://schemas.microsoft.com/office/drawing/2014/main" id="{013415FB-DFB4-5D44-BFC9-89C7A7A22C23}"/>
              </a:ext>
            </a:extLst>
          </p:cNvPr>
          <p:cNvSpPr>
            <a:spLocks noGrp="1"/>
          </p:cNvSpPr>
          <p:nvPr>
            <p:ph idx="1"/>
          </p:nvPr>
        </p:nvSpPr>
        <p:spPr>
          <a:xfrm>
            <a:off x="1371600" y="3108960"/>
            <a:ext cx="9601200" cy="3389376"/>
          </a:xfrm>
        </p:spPr>
        <p:txBody>
          <a:bodyPr>
            <a:normAutofit/>
          </a:bodyPr>
          <a:lstStyle/>
          <a:p>
            <a:r>
              <a:rPr lang="fr-FR" dirty="0"/>
              <a:t>Poser aux élèves la question que se pose la convention citoyenne sur la fin de vie et leur proposer des travaux de groupe pour y réfléchir, en discuter.</a:t>
            </a:r>
          </a:p>
          <a:p>
            <a:r>
              <a:rPr lang="fr-FR" dirty="0"/>
              <a:t>Travail en plusieurs étapes :</a:t>
            </a:r>
          </a:p>
          <a:p>
            <a:pPr lvl="1"/>
            <a:r>
              <a:rPr lang="fr-FR" dirty="0"/>
              <a:t>Leurs représentations</a:t>
            </a:r>
          </a:p>
          <a:p>
            <a:pPr lvl="1"/>
            <a:r>
              <a:rPr lang="fr-FR" dirty="0"/>
              <a:t>L’état du droit</a:t>
            </a:r>
          </a:p>
          <a:p>
            <a:pPr lvl="1"/>
            <a:r>
              <a:rPr lang="fr-FR" dirty="0"/>
              <a:t>Des « commissions » travaillant sur des affaires</a:t>
            </a:r>
          </a:p>
          <a:p>
            <a:pPr lvl="1"/>
            <a:r>
              <a:rPr lang="fr-FR" dirty="0"/>
              <a:t>Des propositions d’approfondissement</a:t>
            </a:r>
          </a:p>
          <a:p>
            <a:pPr lvl="1"/>
            <a:r>
              <a:rPr lang="fr-FR" dirty="0"/>
              <a:t>Un travail à suivre : un élève sera charger de surveiller l’actualité et de présenter à la classe le résultat des travaux quand ils seront publiés.</a:t>
            </a:r>
          </a:p>
        </p:txBody>
      </p:sp>
    </p:spTree>
    <p:extLst>
      <p:ext uri="{BB962C8B-B14F-4D97-AF65-F5344CB8AC3E}">
        <p14:creationId xmlns:p14="http://schemas.microsoft.com/office/powerpoint/2010/main" val="242514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107A43-4DFE-9E48-B7C7-211A86466933}"/>
              </a:ext>
            </a:extLst>
          </p:cNvPr>
          <p:cNvSpPr>
            <a:spLocks noGrp="1"/>
          </p:cNvSpPr>
          <p:nvPr>
            <p:ph type="title"/>
          </p:nvPr>
        </p:nvSpPr>
        <p:spPr/>
        <p:txBody>
          <a:bodyPr/>
          <a:lstStyle/>
          <a:p>
            <a:r>
              <a:rPr lang="fr-FR" dirty="0"/>
              <a:t>I. Etape 1 : les représentations des élèves</a:t>
            </a:r>
          </a:p>
        </p:txBody>
      </p:sp>
      <p:sp>
        <p:nvSpPr>
          <p:cNvPr id="3" name="Espace réservé du contenu 2">
            <a:extLst>
              <a:ext uri="{FF2B5EF4-FFF2-40B4-BE49-F238E27FC236}">
                <a16:creationId xmlns:a16="http://schemas.microsoft.com/office/drawing/2014/main" id="{14D7506E-374F-C944-909B-D8104897127A}"/>
              </a:ext>
            </a:extLst>
          </p:cNvPr>
          <p:cNvSpPr>
            <a:spLocks noGrp="1"/>
          </p:cNvSpPr>
          <p:nvPr>
            <p:ph idx="1"/>
          </p:nvPr>
        </p:nvSpPr>
        <p:spPr/>
        <p:txBody>
          <a:bodyPr/>
          <a:lstStyle/>
          <a:p>
            <a:r>
              <a:rPr lang="fr-FR" dirty="0"/>
              <a:t>Bioéthique = </a:t>
            </a:r>
          </a:p>
          <a:p>
            <a:r>
              <a:rPr lang="fr-FR" dirty="0"/>
              <a:t>Fin de vie = </a:t>
            </a:r>
          </a:p>
          <a:p>
            <a:r>
              <a:rPr lang="fr-FR" dirty="0"/>
              <a:t>Soins palliatifs = </a:t>
            </a:r>
          </a:p>
          <a:p>
            <a:r>
              <a:rPr lang="fr-FR" dirty="0"/>
              <a:t>Vocabulaire : euthanasie / suicide assisté / sédation profonde et prolongée ?</a:t>
            </a:r>
          </a:p>
          <a:p>
            <a:r>
              <a:rPr lang="fr-FR" dirty="0"/>
              <a:t>Qu’est-ce qui est autorisé en France aujourd’hui selon vous ?</a:t>
            </a:r>
          </a:p>
          <a:p>
            <a:r>
              <a:rPr lang="fr-FR" dirty="0"/>
              <a:t>Quels problèmes, difficultés cela pose-t-il selon vous ?</a:t>
            </a:r>
          </a:p>
          <a:p>
            <a:r>
              <a:rPr lang="fr-FR" dirty="0"/>
              <a:t>Connaissance de l’actualité = ont-ils entendu parler de la convention citoyenne avant ce cours  ?</a:t>
            </a:r>
          </a:p>
          <a:p>
            <a:endParaRPr lang="fr-FR" dirty="0"/>
          </a:p>
        </p:txBody>
      </p:sp>
    </p:spTree>
    <p:extLst>
      <p:ext uri="{BB962C8B-B14F-4D97-AF65-F5344CB8AC3E}">
        <p14:creationId xmlns:p14="http://schemas.microsoft.com/office/powerpoint/2010/main" val="406787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589133-9F32-6541-B9C6-59E05CFCDED0}"/>
              </a:ext>
            </a:extLst>
          </p:cNvPr>
          <p:cNvSpPr>
            <a:spLocks noGrp="1"/>
          </p:cNvSpPr>
          <p:nvPr>
            <p:ph type="title"/>
          </p:nvPr>
        </p:nvSpPr>
        <p:spPr/>
        <p:txBody>
          <a:bodyPr/>
          <a:lstStyle/>
          <a:p>
            <a:r>
              <a:rPr lang="fr-FR" dirty="0"/>
              <a:t>II. L’état du droit (+ vocabulaire)</a:t>
            </a:r>
          </a:p>
        </p:txBody>
      </p:sp>
      <p:sp>
        <p:nvSpPr>
          <p:cNvPr id="3" name="Espace réservé du contenu 2">
            <a:extLst>
              <a:ext uri="{FF2B5EF4-FFF2-40B4-BE49-F238E27FC236}">
                <a16:creationId xmlns:a16="http://schemas.microsoft.com/office/drawing/2014/main" id="{2DB039F1-61EA-8F46-84E2-5D03903B63A4}"/>
              </a:ext>
            </a:extLst>
          </p:cNvPr>
          <p:cNvSpPr>
            <a:spLocks noGrp="1"/>
          </p:cNvSpPr>
          <p:nvPr>
            <p:ph idx="1"/>
          </p:nvPr>
        </p:nvSpPr>
        <p:spPr/>
        <p:txBody>
          <a:bodyPr>
            <a:normAutofit/>
          </a:bodyPr>
          <a:lstStyle/>
          <a:p>
            <a:r>
              <a:rPr lang="fr-FR" dirty="0"/>
              <a:t>Loi de bioéthique – spécificité – révisables</a:t>
            </a:r>
          </a:p>
          <a:p>
            <a:r>
              <a:rPr lang="fr-FR" dirty="0"/>
              <a:t>États généraux de la bioéthique</a:t>
            </a:r>
          </a:p>
          <a:p>
            <a:r>
              <a:rPr lang="fr-FR" dirty="0"/>
              <a:t>vocabulaire</a:t>
            </a:r>
          </a:p>
          <a:p>
            <a:r>
              <a:rPr lang="fr-FR" dirty="0"/>
              <a:t>Loi </a:t>
            </a:r>
            <a:r>
              <a:rPr lang="fr-FR" dirty="0" err="1"/>
              <a:t>Claeys-Leonetti</a:t>
            </a:r>
            <a:r>
              <a:rPr lang="fr-FR" dirty="0"/>
              <a:t> de 2016</a:t>
            </a:r>
          </a:p>
          <a:p>
            <a:pPr lvl="1"/>
            <a:r>
              <a:rPr lang="fr-FR" dirty="0"/>
              <a:t>Directives anticipées</a:t>
            </a:r>
          </a:p>
          <a:p>
            <a:pPr lvl="1"/>
            <a:r>
              <a:rPr lang="fr-FR" dirty="0"/>
              <a:t>Interdiction de l’obstination déraisonnable</a:t>
            </a:r>
          </a:p>
          <a:p>
            <a:r>
              <a:rPr lang="fr-FR" dirty="0"/>
              <a:t>La fin de vie en Europe ?</a:t>
            </a:r>
          </a:p>
          <a:p>
            <a:endParaRPr lang="fr-FR" dirty="0"/>
          </a:p>
        </p:txBody>
      </p:sp>
    </p:spTree>
    <p:extLst>
      <p:ext uri="{BB962C8B-B14F-4D97-AF65-F5344CB8AC3E}">
        <p14:creationId xmlns:p14="http://schemas.microsoft.com/office/powerpoint/2010/main" val="2944513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00610-1B31-1C4A-95CA-AC8C0F987853}"/>
              </a:ext>
            </a:extLst>
          </p:cNvPr>
          <p:cNvSpPr>
            <a:spLocks noGrp="1"/>
          </p:cNvSpPr>
          <p:nvPr>
            <p:ph type="title"/>
          </p:nvPr>
        </p:nvSpPr>
        <p:spPr>
          <a:xfrm>
            <a:off x="1371600" y="685800"/>
            <a:ext cx="9601200" cy="723275"/>
          </a:xfrm>
        </p:spPr>
        <p:txBody>
          <a:bodyPr/>
          <a:lstStyle/>
          <a:p>
            <a:r>
              <a:rPr lang="fr-FR" dirty="0"/>
              <a:t>Qu’est-ce que la bioéthique ?</a:t>
            </a:r>
          </a:p>
        </p:txBody>
      </p:sp>
      <p:sp>
        <p:nvSpPr>
          <p:cNvPr id="3" name="Espace réservé du contenu 2">
            <a:extLst>
              <a:ext uri="{FF2B5EF4-FFF2-40B4-BE49-F238E27FC236}">
                <a16:creationId xmlns:a16="http://schemas.microsoft.com/office/drawing/2014/main" id="{5D535704-2644-6846-8812-BF5A37DF198E}"/>
              </a:ext>
            </a:extLst>
          </p:cNvPr>
          <p:cNvSpPr>
            <a:spLocks noGrp="1"/>
          </p:cNvSpPr>
          <p:nvPr>
            <p:ph idx="1"/>
          </p:nvPr>
        </p:nvSpPr>
        <p:spPr>
          <a:xfrm>
            <a:off x="1371599" y="1588957"/>
            <a:ext cx="10455639" cy="4961745"/>
          </a:xfrm>
        </p:spPr>
        <p:txBody>
          <a:bodyPr>
            <a:normAutofit lnSpcReduction="10000"/>
          </a:bodyPr>
          <a:lstStyle/>
          <a:p>
            <a:pPr algn="just"/>
            <a:r>
              <a:rPr lang="fr-FR" dirty="0"/>
              <a:t>La bioéthique est l'aspect juridique des pratiques médicales et de leurs effets à la fois, physiologiques, </a:t>
            </a:r>
            <a:r>
              <a:rPr lang="fr-FR" dirty="0" err="1"/>
              <a:t>physiogénétiques</a:t>
            </a:r>
            <a:r>
              <a:rPr lang="fr-FR" dirty="0"/>
              <a:t>, psychologiques et socioculturels appliquées à la personne humaine.</a:t>
            </a:r>
          </a:p>
          <a:p>
            <a:pPr algn="just"/>
            <a:r>
              <a:rPr lang="fr-FR" dirty="0"/>
              <a:t>En 1983, un </a:t>
            </a:r>
            <a:r>
              <a:rPr lang="fr-FR" b="1" dirty="0"/>
              <a:t>Comité consultatif national d'éthique </a:t>
            </a:r>
            <a:r>
              <a:rPr lang="fr-FR" dirty="0"/>
              <a:t>pour les sciences de la vie et de la santé est créé par décret (CCNE).</a:t>
            </a:r>
          </a:p>
          <a:p>
            <a:pPr algn="just"/>
            <a:r>
              <a:rPr lang="fr-FR" dirty="0"/>
              <a:t>Les </a:t>
            </a:r>
            <a:r>
              <a:rPr lang="fr-FR" b="1" dirty="0"/>
              <a:t>premières lois de bioéthique </a:t>
            </a:r>
            <a:r>
              <a:rPr lang="fr-FR" dirty="0"/>
              <a:t>sont adoptées en France en juillet </a:t>
            </a:r>
            <a:r>
              <a:rPr lang="fr-FR" b="1" dirty="0"/>
              <a:t>1994</a:t>
            </a:r>
            <a:r>
              <a:rPr lang="fr-FR" dirty="0"/>
              <a:t>. La loi du 1er juillet pose des règles de traitement, juridique et administratif, des données de santé nominatives. Les deux lois du 29 juillet posent quant à elle trois principes : l'anonymat, la gratuité et l'obligation du consentement.</a:t>
            </a:r>
          </a:p>
          <a:p>
            <a:pPr algn="just"/>
            <a:r>
              <a:rPr lang="fr-FR" dirty="0"/>
              <a:t>La loi du 7 juillet </a:t>
            </a:r>
            <a:r>
              <a:rPr lang="fr-FR" b="1" dirty="0"/>
              <a:t>2011 </a:t>
            </a:r>
            <a:r>
              <a:rPr lang="fr-FR" dirty="0"/>
              <a:t>relative à la bioéthique prévoit une </a:t>
            </a:r>
            <a:r>
              <a:rPr lang="fr-FR" b="1" dirty="0"/>
              <a:t>révision de la loi </a:t>
            </a:r>
            <a:r>
              <a:rPr lang="fr-FR" dirty="0"/>
              <a:t>par le Parlement dans un délai maximal de sept ans, précédé de l'organisation d'états généraux confiée au Comité consultatif national d'éthique (CCNE). Ce texte est l'aboutissement de cette clause de révision.</a:t>
            </a:r>
          </a:p>
          <a:p>
            <a:pPr algn="just"/>
            <a:r>
              <a:rPr lang="fr-FR" dirty="0"/>
              <a:t>La bioéthique est née et s'est encrée sur quatre principes aujourd'hui bien connus : le respect de </a:t>
            </a:r>
            <a:r>
              <a:rPr lang="fr-FR" b="1" dirty="0"/>
              <a:t>l'autonomie du sujet </a:t>
            </a:r>
            <a:r>
              <a:rPr lang="fr-FR" dirty="0"/>
              <a:t>(capacité du sujet à décider, consentement), de la </a:t>
            </a:r>
            <a:r>
              <a:rPr lang="fr-FR" b="1" dirty="0"/>
              <a:t>bienfaisance</a:t>
            </a:r>
            <a:r>
              <a:rPr lang="fr-FR" dirty="0"/>
              <a:t> (obtention de conséquences favorables), de </a:t>
            </a:r>
            <a:r>
              <a:rPr lang="fr-FR" b="1" dirty="0"/>
              <a:t>la non-malfaisance</a:t>
            </a:r>
            <a:r>
              <a:rPr lang="fr-FR" dirty="0"/>
              <a:t>, et de </a:t>
            </a:r>
            <a:r>
              <a:rPr lang="fr-FR" b="1" dirty="0"/>
              <a:t>l'équité</a:t>
            </a:r>
            <a:r>
              <a:rPr lang="fr-FR" dirty="0"/>
              <a:t>.</a:t>
            </a:r>
          </a:p>
        </p:txBody>
      </p:sp>
    </p:spTree>
    <p:extLst>
      <p:ext uri="{BB962C8B-B14F-4D97-AF65-F5344CB8AC3E}">
        <p14:creationId xmlns:p14="http://schemas.microsoft.com/office/powerpoint/2010/main" val="1721028671"/>
      </p:ext>
    </p:extLst>
  </p:cSld>
  <p:clrMapOvr>
    <a:masterClrMapping/>
  </p:clrMapOvr>
</p:sld>
</file>

<file path=ppt/theme/theme1.xml><?xml version="1.0" encoding="utf-8"?>
<a:theme xmlns:a="http://schemas.openxmlformats.org/drawingml/2006/main" name="Rognag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Rognage</Template>
  <TotalTime>420</TotalTime>
  <Words>4427</Words>
  <Application>Microsoft Macintosh PowerPoint</Application>
  <PresentationFormat>Grand écran</PresentationFormat>
  <Paragraphs>158</Paragraphs>
  <Slides>24</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24</vt:i4>
      </vt:variant>
    </vt:vector>
  </HeadingPairs>
  <TitlesOfParts>
    <vt:vector size="26" baseType="lpstr">
      <vt:lpstr>Franklin Gothic Book</vt:lpstr>
      <vt:lpstr>Rognage</vt:lpstr>
      <vt:lpstr>Bioéthique et liberté de la personne</vt:lpstr>
      <vt:lpstr>Tous les documents (et davantage) sont à retrouver sur la collection pearltrees :</vt:lpstr>
      <vt:lpstr>Introduction</vt:lpstr>
      <vt:lpstr>Peut-on choisir les conditions de sa mort ? =&gt; liberté ?</vt:lpstr>
      <vt:lpstr>Pourquoi cette question aujourd’hui ?</vt:lpstr>
      <vt:lpstr>Le cadre d'accompagnement de la fin de vie est-il adapté aux différentes situations rencontrées ou d'éventuels changements devraient-ils être introduits ?</vt:lpstr>
      <vt:lpstr>I. Etape 1 : les représentations des élèves</vt:lpstr>
      <vt:lpstr>II. L’état du droit (+ vocabulaire)</vt:lpstr>
      <vt:lpstr>Qu’est-ce que la bioéthique ?</vt:lpstr>
      <vt:lpstr>Les états généraux de la bioéthique en 2018</vt:lpstr>
      <vt:lpstr>Quelques définitions pour clarifier</vt:lpstr>
      <vt:lpstr>La loi Claeys-Léonetti de 2016</vt:lpstr>
      <vt:lpstr>Sédation profonde et continue</vt:lpstr>
      <vt:lpstr>L’interdiction de l’obstination déraisonnable. </vt:lpstr>
      <vt:lpstr>Refus de soin</vt:lpstr>
      <vt:lpstr>L’euthanasie en Europe ?</vt:lpstr>
      <vt:lpstr>III. Travail en « commissions »  (documents de travail dans le pearltrees)</vt:lpstr>
      <vt:lpstr>Les difficultés à affronter :</vt:lpstr>
      <vt:lpstr>IV. Pour poursuivre la réflexion</vt:lpstr>
      <vt:lpstr>Kant, Fondements de la métaphysique des mœurs (1785). </vt:lpstr>
      <vt:lpstr>Ruwen Ogien - Interview au journal Libération – 10 février 2017- par Cécile Dumas</vt:lpstr>
      <vt:lpstr>La dernière leçon, Noëlle Châtelet</vt:lpstr>
      <vt:lpstr>Tribune « contre »</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Bioéthique et liberté de la personne</dc:title>
  <dc:creator>Utilisateur Microsoft Office</dc:creator>
  <cp:lastModifiedBy>Utilisateur Microsoft Office</cp:lastModifiedBy>
  <cp:revision>30</cp:revision>
  <dcterms:created xsi:type="dcterms:W3CDTF">2023-02-08T16:03:18Z</dcterms:created>
  <dcterms:modified xsi:type="dcterms:W3CDTF">2023-03-07T11:11:38Z</dcterms:modified>
</cp:coreProperties>
</file>